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50" r:id="rId1"/>
  </p:sldMasterIdLst>
  <p:notesMasterIdLst>
    <p:notesMasterId r:id="rId20"/>
  </p:notesMasterIdLst>
  <p:handoutMasterIdLst>
    <p:handoutMasterId r:id="rId21"/>
  </p:handoutMasterIdLst>
  <p:sldIdLst>
    <p:sldId id="256" r:id="rId2"/>
    <p:sldId id="337" r:id="rId3"/>
    <p:sldId id="343" r:id="rId4"/>
    <p:sldId id="340" r:id="rId5"/>
    <p:sldId id="344" r:id="rId6"/>
    <p:sldId id="339" r:id="rId7"/>
    <p:sldId id="351" r:id="rId8"/>
    <p:sldId id="352" r:id="rId9"/>
    <p:sldId id="349" r:id="rId10"/>
    <p:sldId id="342" r:id="rId11"/>
    <p:sldId id="334" r:id="rId12"/>
    <p:sldId id="336" r:id="rId13"/>
    <p:sldId id="346" r:id="rId14"/>
    <p:sldId id="347" r:id="rId15"/>
    <p:sldId id="348" r:id="rId16"/>
    <p:sldId id="335" r:id="rId17"/>
    <p:sldId id="350" r:id="rId18"/>
    <p:sldId id="341" r:id="rId19"/>
  </p:sldIdLst>
  <p:sldSz cx="9144000" cy="6858000" type="screen4x3"/>
  <p:notesSz cx="6858000" cy="9144000"/>
  <p:embeddedFontLst>
    <p:embeddedFont>
      <p:font typeface="Calibri" pitchFamily="34" charset="0"/>
      <p:regular r:id="rId22"/>
      <p:bold r:id="rId23"/>
      <p:italic r:id="rId24"/>
      <p:boldItalic r:id="rId25"/>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57194" autoAdjust="0"/>
  </p:normalViewPr>
  <p:slideViewPr>
    <p:cSldViewPr snapToGrid="0" snapToObjects="1">
      <p:cViewPr varScale="1">
        <p:scale>
          <a:sx n="40" d="100"/>
          <a:sy n="40" d="100"/>
        </p:scale>
        <p:origin x="-2130" y="-114"/>
      </p:cViewPr>
      <p:guideLst>
        <p:guide orient="horz" pos="2160"/>
        <p:guide orient="horz" pos="1316"/>
        <p:guide orient="horz" pos="316"/>
        <p:guide orient="horz" pos="796"/>
        <p:guide orient="horz" pos="1595"/>
        <p:guide pos="615"/>
        <p:guide pos="324"/>
      </p:guideLst>
    </p:cSldViewPr>
  </p:slideViewPr>
  <p:outlineViewPr>
    <p:cViewPr>
      <p:scale>
        <a:sx n="33" d="100"/>
        <a:sy n="33" d="100"/>
      </p:scale>
      <p:origin x="0" y="699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2EDB7-8474-4070-AD5F-4717CCB2057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sl-SI"/>
        </a:p>
      </dgm:t>
    </dgm:pt>
    <dgm:pt modelId="{8EDBD181-EAC6-42B7-9B22-F29E436FF611}">
      <dgm:prSet phldrT="[besedilo]"/>
      <dgm:spPr/>
      <dgm:t>
        <a:bodyPr/>
        <a:lstStyle/>
        <a:p>
          <a:r>
            <a:rPr lang="sl-SI" b="1" dirty="0" smtClean="0">
              <a:solidFill>
                <a:srgbClr val="990000"/>
              </a:solidFill>
            </a:rPr>
            <a:t>INTERNET – GLOBALNI KOMUNIKACIJSKI MEDIJ</a:t>
          </a:r>
          <a:endParaRPr lang="sl-SI" b="1" dirty="0">
            <a:solidFill>
              <a:srgbClr val="990000"/>
            </a:solidFill>
          </a:endParaRPr>
        </a:p>
      </dgm:t>
    </dgm:pt>
    <dgm:pt modelId="{59405E98-0005-40D1-954A-A41D8A860D91}" type="parTrans" cxnId="{A2345873-6A0D-4EDE-9971-0229A4EBB8F6}">
      <dgm:prSet/>
      <dgm:spPr/>
      <dgm:t>
        <a:bodyPr/>
        <a:lstStyle/>
        <a:p>
          <a:endParaRPr lang="sl-SI"/>
        </a:p>
      </dgm:t>
    </dgm:pt>
    <dgm:pt modelId="{41E9FCC8-4F83-427E-97B9-263CB97416EE}" type="sibTrans" cxnId="{A2345873-6A0D-4EDE-9971-0229A4EBB8F6}">
      <dgm:prSet/>
      <dgm:spPr/>
      <dgm:t>
        <a:bodyPr/>
        <a:lstStyle/>
        <a:p>
          <a:endParaRPr lang="sl-SI"/>
        </a:p>
      </dgm:t>
    </dgm:pt>
    <dgm:pt modelId="{EBAAFC83-5A0F-4712-A94E-719FE84CEA33}">
      <dgm:prSet phldrT="[besedilo]"/>
      <dgm:spPr/>
      <dgm:t>
        <a:bodyPr/>
        <a:lstStyle/>
        <a:p>
          <a:r>
            <a:rPr lang="sl-SI" smtClean="0"/>
            <a:t>Tehnična infrastruktura za vse obsežnejši in prenosno vse zahtevnejši promet</a:t>
          </a:r>
          <a:endParaRPr lang="sl-SI" dirty="0"/>
        </a:p>
      </dgm:t>
    </dgm:pt>
    <dgm:pt modelId="{1135F14B-8BE3-4580-9C56-18D51AFF683E}" type="parTrans" cxnId="{DD774084-0D8F-4E5C-8E1C-E9C72EE1CECE}">
      <dgm:prSet/>
      <dgm:spPr/>
      <dgm:t>
        <a:bodyPr/>
        <a:lstStyle/>
        <a:p>
          <a:endParaRPr lang="sl-SI"/>
        </a:p>
      </dgm:t>
    </dgm:pt>
    <dgm:pt modelId="{D26674BB-FF41-44A1-8868-94C67FB45360}" type="sibTrans" cxnId="{DD774084-0D8F-4E5C-8E1C-E9C72EE1CECE}">
      <dgm:prSet/>
      <dgm:spPr/>
      <dgm:t>
        <a:bodyPr/>
        <a:lstStyle/>
        <a:p>
          <a:endParaRPr lang="sl-SI"/>
        </a:p>
      </dgm:t>
    </dgm:pt>
    <dgm:pt modelId="{8576E881-68D8-40F9-BA4E-4475F64C9A2E}">
      <dgm:prSet phldrT="[besedilo]"/>
      <dgm:spPr/>
      <dgm:t>
        <a:bodyPr/>
        <a:lstStyle/>
        <a:p>
          <a:r>
            <a:rPr lang="sl-SI" smtClean="0"/>
            <a:t>Omogoča enostaven dostop do globalnih uporabnikov brez diskriminacije in ovir. </a:t>
          </a:r>
          <a:endParaRPr lang="sl-SI" dirty="0"/>
        </a:p>
      </dgm:t>
    </dgm:pt>
    <dgm:pt modelId="{18AB9CE3-3B36-4B60-9A6B-BBD354BC5829}" type="parTrans" cxnId="{CB3CF6BE-F402-48A6-A82E-D4879153D84E}">
      <dgm:prSet/>
      <dgm:spPr/>
      <dgm:t>
        <a:bodyPr/>
        <a:lstStyle/>
        <a:p>
          <a:endParaRPr lang="sl-SI"/>
        </a:p>
      </dgm:t>
    </dgm:pt>
    <dgm:pt modelId="{FFAAC41A-393A-4E43-AEC7-26330993A3EE}" type="sibTrans" cxnId="{CB3CF6BE-F402-48A6-A82E-D4879153D84E}">
      <dgm:prSet/>
      <dgm:spPr/>
      <dgm:t>
        <a:bodyPr/>
        <a:lstStyle/>
        <a:p>
          <a:endParaRPr lang="sl-SI"/>
        </a:p>
      </dgm:t>
    </dgm:pt>
    <dgm:pt modelId="{07550F21-420E-457D-A44A-832B7A8A0CAD}">
      <dgm:prSet phldrT="[besedilo]"/>
      <dgm:spPr/>
      <dgm:t>
        <a:bodyPr/>
        <a:lstStyle/>
        <a:p>
          <a:r>
            <a:rPr lang="sl-SI" smtClean="0"/>
            <a:t>Velik </a:t>
          </a:r>
          <a:r>
            <a:rPr lang="sl-SI" dirty="0" smtClean="0"/>
            <a:t>vpliv na družbo – vprašanja o zasnovi, delovanju in upravljanju interneta</a:t>
          </a:r>
          <a:endParaRPr lang="sl-SI" dirty="0"/>
        </a:p>
      </dgm:t>
    </dgm:pt>
    <dgm:pt modelId="{2AF51177-B3AA-4ECA-B7F0-4BB61011BB85}" type="parTrans" cxnId="{40CABE10-768C-44BC-B197-667ED88ABA06}">
      <dgm:prSet/>
      <dgm:spPr/>
      <dgm:t>
        <a:bodyPr/>
        <a:lstStyle/>
        <a:p>
          <a:endParaRPr lang="sl-SI"/>
        </a:p>
      </dgm:t>
    </dgm:pt>
    <dgm:pt modelId="{FC693C76-A0AE-4FE1-A3FF-5A5B5998033E}" type="sibTrans" cxnId="{40CABE10-768C-44BC-B197-667ED88ABA06}">
      <dgm:prSet/>
      <dgm:spPr/>
      <dgm:t>
        <a:bodyPr/>
        <a:lstStyle/>
        <a:p>
          <a:endParaRPr lang="sl-SI"/>
        </a:p>
      </dgm:t>
    </dgm:pt>
    <dgm:pt modelId="{D95D08C8-AB66-4837-8DD8-47E617FC14C5}">
      <dgm:prSet phldrT="[besedilo]"/>
      <dgm:spPr/>
      <dgm:t>
        <a:bodyPr/>
        <a:lstStyle/>
        <a:p>
          <a:r>
            <a:rPr lang="sl-SI" dirty="0" smtClean="0"/>
            <a:t>Poskusi poseganja v internet - omejevanje nevtralnega in odprtega interneta </a:t>
          </a:r>
          <a:endParaRPr lang="sl-SI" dirty="0"/>
        </a:p>
      </dgm:t>
    </dgm:pt>
    <dgm:pt modelId="{E445665B-AAF2-4DE8-A5F9-3D65FE7997D0}" type="parTrans" cxnId="{3B58F530-A996-4E71-B5B4-E65CDBD3919E}">
      <dgm:prSet/>
      <dgm:spPr/>
      <dgm:t>
        <a:bodyPr/>
        <a:lstStyle/>
        <a:p>
          <a:endParaRPr lang="sl-SI"/>
        </a:p>
      </dgm:t>
    </dgm:pt>
    <dgm:pt modelId="{E742ED82-AC50-4BF6-8B1C-EBE358A2D530}" type="sibTrans" cxnId="{3B58F530-A996-4E71-B5B4-E65CDBD3919E}">
      <dgm:prSet/>
      <dgm:spPr/>
      <dgm:t>
        <a:bodyPr/>
        <a:lstStyle/>
        <a:p>
          <a:endParaRPr lang="sl-SI"/>
        </a:p>
      </dgm:t>
    </dgm:pt>
    <dgm:pt modelId="{4012D7D0-4CEC-47BB-B4FB-A4D8D993971C}" type="pres">
      <dgm:prSet presAssocID="{2352EDB7-8474-4070-AD5F-4717CCB20574}" presName="diagram" presStyleCnt="0">
        <dgm:presLayoutVars>
          <dgm:chMax val="1"/>
          <dgm:dir/>
          <dgm:animLvl val="ctr"/>
          <dgm:resizeHandles val="exact"/>
        </dgm:presLayoutVars>
      </dgm:prSet>
      <dgm:spPr/>
      <dgm:t>
        <a:bodyPr/>
        <a:lstStyle/>
        <a:p>
          <a:endParaRPr lang="sl-SI"/>
        </a:p>
      </dgm:t>
    </dgm:pt>
    <dgm:pt modelId="{1163CFBB-9824-4F4C-A2FB-CB840366F81B}" type="pres">
      <dgm:prSet presAssocID="{2352EDB7-8474-4070-AD5F-4717CCB20574}" presName="matrix" presStyleCnt="0"/>
      <dgm:spPr/>
    </dgm:pt>
    <dgm:pt modelId="{F7792E57-D9D0-40A5-88E7-27CAE2071E39}" type="pres">
      <dgm:prSet presAssocID="{2352EDB7-8474-4070-AD5F-4717CCB20574}" presName="tile1" presStyleLbl="node1" presStyleIdx="0" presStyleCnt="4"/>
      <dgm:spPr/>
      <dgm:t>
        <a:bodyPr/>
        <a:lstStyle/>
        <a:p>
          <a:endParaRPr lang="sl-SI"/>
        </a:p>
      </dgm:t>
    </dgm:pt>
    <dgm:pt modelId="{F735FBA9-11D0-4E77-B09F-0F1066E2BA17}" type="pres">
      <dgm:prSet presAssocID="{2352EDB7-8474-4070-AD5F-4717CCB20574}" presName="tile1text" presStyleLbl="node1" presStyleIdx="0" presStyleCnt="4">
        <dgm:presLayoutVars>
          <dgm:chMax val="0"/>
          <dgm:chPref val="0"/>
          <dgm:bulletEnabled val="1"/>
        </dgm:presLayoutVars>
      </dgm:prSet>
      <dgm:spPr/>
      <dgm:t>
        <a:bodyPr/>
        <a:lstStyle/>
        <a:p>
          <a:endParaRPr lang="sl-SI"/>
        </a:p>
      </dgm:t>
    </dgm:pt>
    <dgm:pt modelId="{713BC5C7-6E41-4D04-B860-FFC139A011E6}" type="pres">
      <dgm:prSet presAssocID="{2352EDB7-8474-4070-AD5F-4717CCB20574}" presName="tile2" presStyleLbl="node1" presStyleIdx="1" presStyleCnt="4"/>
      <dgm:spPr/>
      <dgm:t>
        <a:bodyPr/>
        <a:lstStyle/>
        <a:p>
          <a:endParaRPr lang="sl-SI"/>
        </a:p>
      </dgm:t>
    </dgm:pt>
    <dgm:pt modelId="{3F870A74-B63D-4011-8DBC-48917D38AF2C}" type="pres">
      <dgm:prSet presAssocID="{2352EDB7-8474-4070-AD5F-4717CCB20574}" presName="tile2text" presStyleLbl="node1" presStyleIdx="1" presStyleCnt="4">
        <dgm:presLayoutVars>
          <dgm:chMax val="0"/>
          <dgm:chPref val="0"/>
          <dgm:bulletEnabled val="1"/>
        </dgm:presLayoutVars>
      </dgm:prSet>
      <dgm:spPr/>
      <dgm:t>
        <a:bodyPr/>
        <a:lstStyle/>
        <a:p>
          <a:endParaRPr lang="sl-SI"/>
        </a:p>
      </dgm:t>
    </dgm:pt>
    <dgm:pt modelId="{9A14CD31-D406-4FA5-A276-AB196BF38E0B}" type="pres">
      <dgm:prSet presAssocID="{2352EDB7-8474-4070-AD5F-4717CCB20574}" presName="tile3" presStyleLbl="node1" presStyleIdx="2" presStyleCnt="4"/>
      <dgm:spPr/>
      <dgm:t>
        <a:bodyPr/>
        <a:lstStyle/>
        <a:p>
          <a:endParaRPr lang="sl-SI"/>
        </a:p>
      </dgm:t>
    </dgm:pt>
    <dgm:pt modelId="{4A3ED764-2441-43B0-B8A9-022E331B10A9}" type="pres">
      <dgm:prSet presAssocID="{2352EDB7-8474-4070-AD5F-4717CCB20574}" presName="tile3text" presStyleLbl="node1" presStyleIdx="2" presStyleCnt="4">
        <dgm:presLayoutVars>
          <dgm:chMax val="0"/>
          <dgm:chPref val="0"/>
          <dgm:bulletEnabled val="1"/>
        </dgm:presLayoutVars>
      </dgm:prSet>
      <dgm:spPr/>
      <dgm:t>
        <a:bodyPr/>
        <a:lstStyle/>
        <a:p>
          <a:endParaRPr lang="sl-SI"/>
        </a:p>
      </dgm:t>
    </dgm:pt>
    <dgm:pt modelId="{1AA3327E-A54D-4837-8A4B-9F67BDF46A2E}" type="pres">
      <dgm:prSet presAssocID="{2352EDB7-8474-4070-AD5F-4717CCB20574}" presName="tile4" presStyleLbl="node1" presStyleIdx="3" presStyleCnt="4"/>
      <dgm:spPr/>
      <dgm:t>
        <a:bodyPr/>
        <a:lstStyle/>
        <a:p>
          <a:endParaRPr lang="sl-SI"/>
        </a:p>
      </dgm:t>
    </dgm:pt>
    <dgm:pt modelId="{69E40C61-FB43-4049-8310-F46F28129940}" type="pres">
      <dgm:prSet presAssocID="{2352EDB7-8474-4070-AD5F-4717CCB20574}" presName="tile4text" presStyleLbl="node1" presStyleIdx="3" presStyleCnt="4">
        <dgm:presLayoutVars>
          <dgm:chMax val="0"/>
          <dgm:chPref val="0"/>
          <dgm:bulletEnabled val="1"/>
        </dgm:presLayoutVars>
      </dgm:prSet>
      <dgm:spPr/>
      <dgm:t>
        <a:bodyPr/>
        <a:lstStyle/>
        <a:p>
          <a:endParaRPr lang="sl-SI"/>
        </a:p>
      </dgm:t>
    </dgm:pt>
    <dgm:pt modelId="{AFC96FA9-9BB1-480B-AB5A-D11363896F9D}" type="pres">
      <dgm:prSet presAssocID="{2352EDB7-8474-4070-AD5F-4717CCB20574}" presName="centerTile" presStyleLbl="fgShp" presStyleIdx="0" presStyleCnt="1" custScaleX="132075" custScaleY="138860">
        <dgm:presLayoutVars>
          <dgm:chMax val="0"/>
          <dgm:chPref val="0"/>
        </dgm:presLayoutVars>
      </dgm:prSet>
      <dgm:spPr/>
      <dgm:t>
        <a:bodyPr/>
        <a:lstStyle/>
        <a:p>
          <a:endParaRPr lang="sl-SI"/>
        </a:p>
      </dgm:t>
    </dgm:pt>
  </dgm:ptLst>
  <dgm:cxnLst>
    <dgm:cxn modelId="{35B94124-52BE-4898-9C16-4C9516C87F1C}" type="presOf" srcId="{8576E881-68D8-40F9-BA4E-4475F64C9A2E}" destId="{3F870A74-B63D-4011-8DBC-48917D38AF2C}" srcOrd="1" destOrd="0" presId="urn:microsoft.com/office/officeart/2005/8/layout/matrix1"/>
    <dgm:cxn modelId="{40CABE10-768C-44BC-B197-667ED88ABA06}" srcId="{8EDBD181-EAC6-42B7-9B22-F29E436FF611}" destId="{07550F21-420E-457D-A44A-832B7A8A0CAD}" srcOrd="2" destOrd="0" parTransId="{2AF51177-B3AA-4ECA-B7F0-4BB61011BB85}" sibTransId="{FC693C76-A0AE-4FE1-A3FF-5A5B5998033E}"/>
    <dgm:cxn modelId="{E46A5835-9E9C-4C12-846D-3ED30C6C6953}" type="presOf" srcId="{D95D08C8-AB66-4837-8DD8-47E617FC14C5}" destId="{1AA3327E-A54D-4837-8A4B-9F67BDF46A2E}" srcOrd="0" destOrd="0" presId="urn:microsoft.com/office/officeart/2005/8/layout/matrix1"/>
    <dgm:cxn modelId="{3347B579-F50A-47F9-8718-C27DA0AC0650}" type="presOf" srcId="{8576E881-68D8-40F9-BA4E-4475F64C9A2E}" destId="{713BC5C7-6E41-4D04-B860-FFC139A011E6}" srcOrd="0" destOrd="0" presId="urn:microsoft.com/office/officeart/2005/8/layout/matrix1"/>
    <dgm:cxn modelId="{A2345873-6A0D-4EDE-9971-0229A4EBB8F6}" srcId="{2352EDB7-8474-4070-AD5F-4717CCB20574}" destId="{8EDBD181-EAC6-42B7-9B22-F29E436FF611}" srcOrd="0" destOrd="0" parTransId="{59405E98-0005-40D1-954A-A41D8A860D91}" sibTransId="{41E9FCC8-4F83-427E-97B9-263CB97416EE}"/>
    <dgm:cxn modelId="{832453B7-9D94-449C-82F4-6E6F26D4DD01}" type="presOf" srcId="{8EDBD181-EAC6-42B7-9B22-F29E436FF611}" destId="{AFC96FA9-9BB1-480B-AB5A-D11363896F9D}" srcOrd="0" destOrd="0" presId="urn:microsoft.com/office/officeart/2005/8/layout/matrix1"/>
    <dgm:cxn modelId="{DD774084-0D8F-4E5C-8E1C-E9C72EE1CECE}" srcId="{8EDBD181-EAC6-42B7-9B22-F29E436FF611}" destId="{EBAAFC83-5A0F-4712-A94E-719FE84CEA33}" srcOrd="0" destOrd="0" parTransId="{1135F14B-8BE3-4580-9C56-18D51AFF683E}" sibTransId="{D26674BB-FF41-44A1-8868-94C67FB45360}"/>
    <dgm:cxn modelId="{945F23DD-E2CA-49E9-87FD-647FFE49A10D}" type="presOf" srcId="{07550F21-420E-457D-A44A-832B7A8A0CAD}" destId="{4A3ED764-2441-43B0-B8A9-022E331B10A9}" srcOrd="1" destOrd="0" presId="urn:microsoft.com/office/officeart/2005/8/layout/matrix1"/>
    <dgm:cxn modelId="{8F1FB50E-655F-424A-9DE6-98D61C7FEA81}" type="presOf" srcId="{07550F21-420E-457D-A44A-832B7A8A0CAD}" destId="{9A14CD31-D406-4FA5-A276-AB196BF38E0B}" srcOrd="0" destOrd="0" presId="urn:microsoft.com/office/officeart/2005/8/layout/matrix1"/>
    <dgm:cxn modelId="{84AC7396-43D2-4DEB-B260-30281A05FD6C}" type="presOf" srcId="{2352EDB7-8474-4070-AD5F-4717CCB20574}" destId="{4012D7D0-4CEC-47BB-B4FB-A4D8D993971C}" srcOrd="0" destOrd="0" presId="urn:microsoft.com/office/officeart/2005/8/layout/matrix1"/>
    <dgm:cxn modelId="{9450C1CB-0117-4361-B3DB-7ABB50CAC834}" type="presOf" srcId="{EBAAFC83-5A0F-4712-A94E-719FE84CEA33}" destId="{F735FBA9-11D0-4E77-B09F-0F1066E2BA17}" srcOrd="1" destOrd="0" presId="urn:microsoft.com/office/officeart/2005/8/layout/matrix1"/>
    <dgm:cxn modelId="{8231BA00-321F-4D08-9F2D-4296FB586A64}" type="presOf" srcId="{EBAAFC83-5A0F-4712-A94E-719FE84CEA33}" destId="{F7792E57-D9D0-40A5-88E7-27CAE2071E39}" srcOrd="0" destOrd="0" presId="urn:microsoft.com/office/officeart/2005/8/layout/matrix1"/>
    <dgm:cxn modelId="{85DA7B46-FF6B-499F-96E4-4613B3FF0E24}" type="presOf" srcId="{D95D08C8-AB66-4837-8DD8-47E617FC14C5}" destId="{69E40C61-FB43-4049-8310-F46F28129940}" srcOrd="1" destOrd="0" presId="urn:microsoft.com/office/officeart/2005/8/layout/matrix1"/>
    <dgm:cxn modelId="{CB3CF6BE-F402-48A6-A82E-D4879153D84E}" srcId="{8EDBD181-EAC6-42B7-9B22-F29E436FF611}" destId="{8576E881-68D8-40F9-BA4E-4475F64C9A2E}" srcOrd="1" destOrd="0" parTransId="{18AB9CE3-3B36-4B60-9A6B-BBD354BC5829}" sibTransId="{FFAAC41A-393A-4E43-AEC7-26330993A3EE}"/>
    <dgm:cxn modelId="{3B58F530-A996-4E71-B5B4-E65CDBD3919E}" srcId="{8EDBD181-EAC6-42B7-9B22-F29E436FF611}" destId="{D95D08C8-AB66-4837-8DD8-47E617FC14C5}" srcOrd="3" destOrd="0" parTransId="{E445665B-AAF2-4DE8-A5F9-3D65FE7997D0}" sibTransId="{E742ED82-AC50-4BF6-8B1C-EBE358A2D530}"/>
    <dgm:cxn modelId="{6BDB3307-70C0-4A49-BFE8-062484E79CA6}" type="presParOf" srcId="{4012D7D0-4CEC-47BB-B4FB-A4D8D993971C}" destId="{1163CFBB-9824-4F4C-A2FB-CB840366F81B}" srcOrd="0" destOrd="0" presId="urn:microsoft.com/office/officeart/2005/8/layout/matrix1"/>
    <dgm:cxn modelId="{FB2C3A40-F349-40DE-88E7-852AAABB550A}" type="presParOf" srcId="{1163CFBB-9824-4F4C-A2FB-CB840366F81B}" destId="{F7792E57-D9D0-40A5-88E7-27CAE2071E39}" srcOrd="0" destOrd="0" presId="urn:microsoft.com/office/officeart/2005/8/layout/matrix1"/>
    <dgm:cxn modelId="{C1E7673E-B5C6-440F-973B-499B77C99960}" type="presParOf" srcId="{1163CFBB-9824-4F4C-A2FB-CB840366F81B}" destId="{F735FBA9-11D0-4E77-B09F-0F1066E2BA17}" srcOrd="1" destOrd="0" presId="urn:microsoft.com/office/officeart/2005/8/layout/matrix1"/>
    <dgm:cxn modelId="{E9AF3F5A-C582-4A53-BD90-736D29129D25}" type="presParOf" srcId="{1163CFBB-9824-4F4C-A2FB-CB840366F81B}" destId="{713BC5C7-6E41-4D04-B860-FFC139A011E6}" srcOrd="2" destOrd="0" presId="urn:microsoft.com/office/officeart/2005/8/layout/matrix1"/>
    <dgm:cxn modelId="{5A1C6051-5093-4862-BB86-5E530E55E298}" type="presParOf" srcId="{1163CFBB-9824-4F4C-A2FB-CB840366F81B}" destId="{3F870A74-B63D-4011-8DBC-48917D38AF2C}" srcOrd="3" destOrd="0" presId="urn:microsoft.com/office/officeart/2005/8/layout/matrix1"/>
    <dgm:cxn modelId="{DDDA9738-5089-4063-84C2-E241BEB7D8C2}" type="presParOf" srcId="{1163CFBB-9824-4F4C-A2FB-CB840366F81B}" destId="{9A14CD31-D406-4FA5-A276-AB196BF38E0B}" srcOrd="4" destOrd="0" presId="urn:microsoft.com/office/officeart/2005/8/layout/matrix1"/>
    <dgm:cxn modelId="{B53BA99D-47CD-47EB-BD4A-F1162ABFF98D}" type="presParOf" srcId="{1163CFBB-9824-4F4C-A2FB-CB840366F81B}" destId="{4A3ED764-2441-43B0-B8A9-022E331B10A9}" srcOrd="5" destOrd="0" presId="urn:microsoft.com/office/officeart/2005/8/layout/matrix1"/>
    <dgm:cxn modelId="{21E7FDE3-C385-4EA8-9EEE-12DF5A7D0024}" type="presParOf" srcId="{1163CFBB-9824-4F4C-A2FB-CB840366F81B}" destId="{1AA3327E-A54D-4837-8A4B-9F67BDF46A2E}" srcOrd="6" destOrd="0" presId="urn:microsoft.com/office/officeart/2005/8/layout/matrix1"/>
    <dgm:cxn modelId="{0307082C-29B0-44C2-BCBD-6433536A4FE4}" type="presParOf" srcId="{1163CFBB-9824-4F4C-A2FB-CB840366F81B}" destId="{69E40C61-FB43-4049-8310-F46F28129940}" srcOrd="7" destOrd="0" presId="urn:microsoft.com/office/officeart/2005/8/layout/matrix1"/>
    <dgm:cxn modelId="{9B57A7E2-A4F1-478A-9604-B7C8DE535B8B}" type="presParOf" srcId="{4012D7D0-4CEC-47BB-B4FB-A4D8D993971C}" destId="{AFC96FA9-9BB1-480B-AB5A-D11363896F9D}" srcOrd="1" destOrd="0" presId="urn:microsoft.com/office/officeart/2005/8/layout/matrix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52EDB7-8474-4070-AD5F-4717CCB2057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sl-SI"/>
        </a:p>
      </dgm:t>
    </dgm:pt>
    <dgm:pt modelId="{8EDBD181-EAC6-42B7-9B22-F29E436FF611}">
      <dgm:prSet phldrT="[besedilo]"/>
      <dgm:spPr/>
      <dgm:t>
        <a:bodyPr/>
        <a:lstStyle/>
        <a:p>
          <a:r>
            <a:rPr lang="sl-SI" b="1" smtClean="0">
              <a:solidFill>
                <a:srgbClr val="990000"/>
              </a:solidFill>
            </a:rPr>
            <a:t>PRIHODNJI INTERNET</a:t>
          </a:r>
          <a:endParaRPr lang="sl-SI" b="1" dirty="0">
            <a:solidFill>
              <a:srgbClr val="990000"/>
            </a:solidFill>
          </a:endParaRPr>
        </a:p>
      </dgm:t>
    </dgm:pt>
    <dgm:pt modelId="{59405E98-0005-40D1-954A-A41D8A860D91}" type="parTrans" cxnId="{A2345873-6A0D-4EDE-9971-0229A4EBB8F6}">
      <dgm:prSet/>
      <dgm:spPr/>
      <dgm:t>
        <a:bodyPr/>
        <a:lstStyle/>
        <a:p>
          <a:endParaRPr lang="sl-SI"/>
        </a:p>
      </dgm:t>
    </dgm:pt>
    <dgm:pt modelId="{41E9FCC8-4F83-427E-97B9-263CB97416EE}" type="sibTrans" cxnId="{A2345873-6A0D-4EDE-9971-0229A4EBB8F6}">
      <dgm:prSet/>
      <dgm:spPr/>
      <dgm:t>
        <a:bodyPr/>
        <a:lstStyle/>
        <a:p>
          <a:endParaRPr lang="sl-SI"/>
        </a:p>
      </dgm:t>
    </dgm:pt>
    <dgm:pt modelId="{EBAAFC83-5A0F-4712-A94E-719FE84CEA33}">
      <dgm:prSet phldrT="[besedilo]"/>
      <dgm:spPr/>
      <dgm:t>
        <a:bodyPr/>
        <a:lstStyle/>
        <a:p>
          <a:r>
            <a:rPr lang="sl-SI" smtClean="0"/>
            <a:t>Svoboden in odprt po svoji tehnični zasnovi</a:t>
          </a:r>
          <a:endParaRPr lang="sl-SI" dirty="0"/>
        </a:p>
      </dgm:t>
    </dgm:pt>
    <dgm:pt modelId="{1135F14B-8BE3-4580-9C56-18D51AFF683E}" type="parTrans" cxnId="{DD774084-0D8F-4E5C-8E1C-E9C72EE1CECE}">
      <dgm:prSet/>
      <dgm:spPr/>
      <dgm:t>
        <a:bodyPr/>
        <a:lstStyle/>
        <a:p>
          <a:endParaRPr lang="sl-SI"/>
        </a:p>
      </dgm:t>
    </dgm:pt>
    <dgm:pt modelId="{D26674BB-FF41-44A1-8868-94C67FB45360}" type="sibTrans" cxnId="{DD774084-0D8F-4E5C-8E1C-E9C72EE1CECE}">
      <dgm:prSet/>
      <dgm:spPr/>
      <dgm:t>
        <a:bodyPr/>
        <a:lstStyle/>
        <a:p>
          <a:endParaRPr lang="sl-SI"/>
        </a:p>
      </dgm:t>
    </dgm:pt>
    <dgm:pt modelId="{8576E881-68D8-40F9-BA4E-4475F64C9A2E}">
      <dgm:prSet phldrT="[besedilo]"/>
      <dgm:spPr/>
      <dgm:t>
        <a:bodyPr/>
        <a:lstStyle/>
        <a:p>
          <a:r>
            <a:rPr lang="sl-SI" smtClean="0"/>
            <a:t>Nadaljnji razvoj, upravljanje, regulacija, zakonodaja, uporaba?</a:t>
          </a:r>
          <a:endParaRPr lang="sl-SI" dirty="0"/>
        </a:p>
      </dgm:t>
    </dgm:pt>
    <dgm:pt modelId="{18AB9CE3-3B36-4B60-9A6B-BBD354BC5829}" type="parTrans" cxnId="{CB3CF6BE-F402-48A6-A82E-D4879153D84E}">
      <dgm:prSet/>
      <dgm:spPr/>
      <dgm:t>
        <a:bodyPr/>
        <a:lstStyle/>
        <a:p>
          <a:endParaRPr lang="sl-SI"/>
        </a:p>
      </dgm:t>
    </dgm:pt>
    <dgm:pt modelId="{FFAAC41A-393A-4E43-AEC7-26330993A3EE}" type="sibTrans" cxnId="{CB3CF6BE-F402-48A6-A82E-D4879153D84E}">
      <dgm:prSet/>
      <dgm:spPr/>
      <dgm:t>
        <a:bodyPr/>
        <a:lstStyle/>
        <a:p>
          <a:endParaRPr lang="sl-SI"/>
        </a:p>
      </dgm:t>
    </dgm:pt>
    <dgm:pt modelId="{07550F21-420E-457D-A44A-832B7A8A0CAD}">
      <dgm:prSet phldrT="[besedilo]"/>
      <dgm:spPr/>
      <dgm:t>
        <a:bodyPr/>
        <a:lstStyle/>
        <a:p>
          <a:r>
            <a:rPr lang="sl-SI" smtClean="0"/>
            <a:t>Ostati mora odprt in svoboden javen komunikacijski prostor</a:t>
          </a:r>
          <a:endParaRPr lang="sl-SI" dirty="0"/>
        </a:p>
      </dgm:t>
    </dgm:pt>
    <dgm:pt modelId="{2AF51177-B3AA-4ECA-B7F0-4BB61011BB85}" type="parTrans" cxnId="{40CABE10-768C-44BC-B197-667ED88ABA06}">
      <dgm:prSet/>
      <dgm:spPr/>
      <dgm:t>
        <a:bodyPr/>
        <a:lstStyle/>
        <a:p>
          <a:endParaRPr lang="sl-SI"/>
        </a:p>
      </dgm:t>
    </dgm:pt>
    <dgm:pt modelId="{FC693C76-A0AE-4FE1-A3FF-5A5B5998033E}" type="sibTrans" cxnId="{40CABE10-768C-44BC-B197-667ED88ABA06}">
      <dgm:prSet/>
      <dgm:spPr/>
      <dgm:t>
        <a:bodyPr/>
        <a:lstStyle/>
        <a:p>
          <a:endParaRPr lang="sl-SI"/>
        </a:p>
      </dgm:t>
    </dgm:pt>
    <dgm:pt modelId="{D95D08C8-AB66-4837-8DD8-47E617FC14C5}">
      <dgm:prSet phldrT="[besedilo]"/>
      <dgm:spPr/>
      <dgm:t>
        <a:bodyPr/>
        <a:lstStyle/>
        <a:p>
          <a:r>
            <a:rPr lang="sl-SI" smtClean="0"/>
            <a:t>Neomejeno dostopen, nediskriminatoren, vsebinsko nevtralen</a:t>
          </a:r>
          <a:endParaRPr lang="sl-SI" dirty="0"/>
        </a:p>
      </dgm:t>
    </dgm:pt>
    <dgm:pt modelId="{E445665B-AAF2-4DE8-A5F9-3D65FE7997D0}" type="parTrans" cxnId="{3B58F530-A996-4E71-B5B4-E65CDBD3919E}">
      <dgm:prSet/>
      <dgm:spPr/>
      <dgm:t>
        <a:bodyPr/>
        <a:lstStyle/>
        <a:p>
          <a:endParaRPr lang="sl-SI"/>
        </a:p>
      </dgm:t>
    </dgm:pt>
    <dgm:pt modelId="{E742ED82-AC50-4BF6-8B1C-EBE358A2D530}" type="sibTrans" cxnId="{3B58F530-A996-4E71-B5B4-E65CDBD3919E}">
      <dgm:prSet/>
      <dgm:spPr/>
      <dgm:t>
        <a:bodyPr/>
        <a:lstStyle/>
        <a:p>
          <a:endParaRPr lang="sl-SI"/>
        </a:p>
      </dgm:t>
    </dgm:pt>
    <dgm:pt modelId="{4012D7D0-4CEC-47BB-B4FB-A4D8D993971C}" type="pres">
      <dgm:prSet presAssocID="{2352EDB7-8474-4070-AD5F-4717CCB20574}" presName="diagram" presStyleCnt="0">
        <dgm:presLayoutVars>
          <dgm:chMax val="1"/>
          <dgm:dir/>
          <dgm:animLvl val="ctr"/>
          <dgm:resizeHandles val="exact"/>
        </dgm:presLayoutVars>
      </dgm:prSet>
      <dgm:spPr/>
      <dgm:t>
        <a:bodyPr/>
        <a:lstStyle/>
        <a:p>
          <a:endParaRPr lang="sl-SI"/>
        </a:p>
      </dgm:t>
    </dgm:pt>
    <dgm:pt modelId="{1163CFBB-9824-4F4C-A2FB-CB840366F81B}" type="pres">
      <dgm:prSet presAssocID="{2352EDB7-8474-4070-AD5F-4717CCB20574}" presName="matrix" presStyleCnt="0"/>
      <dgm:spPr/>
    </dgm:pt>
    <dgm:pt modelId="{F7792E57-D9D0-40A5-88E7-27CAE2071E39}" type="pres">
      <dgm:prSet presAssocID="{2352EDB7-8474-4070-AD5F-4717CCB20574}" presName="tile1" presStyleLbl="node1" presStyleIdx="0" presStyleCnt="4"/>
      <dgm:spPr/>
      <dgm:t>
        <a:bodyPr/>
        <a:lstStyle/>
        <a:p>
          <a:endParaRPr lang="sl-SI"/>
        </a:p>
      </dgm:t>
    </dgm:pt>
    <dgm:pt modelId="{F735FBA9-11D0-4E77-B09F-0F1066E2BA17}" type="pres">
      <dgm:prSet presAssocID="{2352EDB7-8474-4070-AD5F-4717CCB20574}" presName="tile1text" presStyleLbl="node1" presStyleIdx="0" presStyleCnt="4">
        <dgm:presLayoutVars>
          <dgm:chMax val="0"/>
          <dgm:chPref val="0"/>
          <dgm:bulletEnabled val="1"/>
        </dgm:presLayoutVars>
      </dgm:prSet>
      <dgm:spPr/>
      <dgm:t>
        <a:bodyPr/>
        <a:lstStyle/>
        <a:p>
          <a:endParaRPr lang="sl-SI"/>
        </a:p>
      </dgm:t>
    </dgm:pt>
    <dgm:pt modelId="{713BC5C7-6E41-4D04-B860-FFC139A011E6}" type="pres">
      <dgm:prSet presAssocID="{2352EDB7-8474-4070-AD5F-4717CCB20574}" presName="tile2" presStyleLbl="node1" presStyleIdx="1" presStyleCnt="4"/>
      <dgm:spPr/>
      <dgm:t>
        <a:bodyPr/>
        <a:lstStyle/>
        <a:p>
          <a:endParaRPr lang="sl-SI"/>
        </a:p>
      </dgm:t>
    </dgm:pt>
    <dgm:pt modelId="{3F870A74-B63D-4011-8DBC-48917D38AF2C}" type="pres">
      <dgm:prSet presAssocID="{2352EDB7-8474-4070-AD5F-4717CCB20574}" presName="tile2text" presStyleLbl="node1" presStyleIdx="1" presStyleCnt="4">
        <dgm:presLayoutVars>
          <dgm:chMax val="0"/>
          <dgm:chPref val="0"/>
          <dgm:bulletEnabled val="1"/>
        </dgm:presLayoutVars>
      </dgm:prSet>
      <dgm:spPr/>
      <dgm:t>
        <a:bodyPr/>
        <a:lstStyle/>
        <a:p>
          <a:endParaRPr lang="sl-SI"/>
        </a:p>
      </dgm:t>
    </dgm:pt>
    <dgm:pt modelId="{9A14CD31-D406-4FA5-A276-AB196BF38E0B}" type="pres">
      <dgm:prSet presAssocID="{2352EDB7-8474-4070-AD5F-4717CCB20574}" presName="tile3" presStyleLbl="node1" presStyleIdx="2" presStyleCnt="4"/>
      <dgm:spPr/>
      <dgm:t>
        <a:bodyPr/>
        <a:lstStyle/>
        <a:p>
          <a:endParaRPr lang="sl-SI"/>
        </a:p>
      </dgm:t>
    </dgm:pt>
    <dgm:pt modelId="{4A3ED764-2441-43B0-B8A9-022E331B10A9}" type="pres">
      <dgm:prSet presAssocID="{2352EDB7-8474-4070-AD5F-4717CCB20574}" presName="tile3text" presStyleLbl="node1" presStyleIdx="2" presStyleCnt="4">
        <dgm:presLayoutVars>
          <dgm:chMax val="0"/>
          <dgm:chPref val="0"/>
          <dgm:bulletEnabled val="1"/>
        </dgm:presLayoutVars>
      </dgm:prSet>
      <dgm:spPr/>
      <dgm:t>
        <a:bodyPr/>
        <a:lstStyle/>
        <a:p>
          <a:endParaRPr lang="sl-SI"/>
        </a:p>
      </dgm:t>
    </dgm:pt>
    <dgm:pt modelId="{1AA3327E-A54D-4837-8A4B-9F67BDF46A2E}" type="pres">
      <dgm:prSet presAssocID="{2352EDB7-8474-4070-AD5F-4717CCB20574}" presName="tile4" presStyleLbl="node1" presStyleIdx="3" presStyleCnt="4"/>
      <dgm:spPr/>
      <dgm:t>
        <a:bodyPr/>
        <a:lstStyle/>
        <a:p>
          <a:endParaRPr lang="sl-SI"/>
        </a:p>
      </dgm:t>
    </dgm:pt>
    <dgm:pt modelId="{69E40C61-FB43-4049-8310-F46F28129940}" type="pres">
      <dgm:prSet presAssocID="{2352EDB7-8474-4070-AD5F-4717CCB20574}" presName="tile4text" presStyleLbl="node1" presStyleIdx="3" presStyleCnt="4">
        <dgm:presLayoutVars>
          <dgm:chMax val="0"/>
          <dgm:chPref val="0"/>
          <dgm:bulletEnabled val="1"/>
        </dgm:presLayoutVars>
      </dgm:prSet>
      <dgm:spPr/>
      <dgm:t>
        <a:bodyPr/>
        <a:lstStyle/>
        <a:p>
          <a:endParaRPr lang="sl-SI"/>
        </a:p>
      </dgm:t>
    </dgm:pt>
    <dgm:pt modelId="{AFC96FA9-9BB1-480B-AB5A-D11363896F9D}" type="pres">
      <dgm:prSet presAssocID="{2352EDB7-8474-4070-AD5F-4717CCB20574}" presName="centerTile" presStyleLbl="fgShp" presStyleIdx="0" presStyleCnt="1" custScaleX="132075" custScaleY="138860">
        <dgm:presLayoutVars>
          <dgm:chMax val="0"/>
          <dgm:chPref val="0"/>
        </dgm:presLayoutVars>
      </dgm:prSet>
      <dgm:spPr/>
      <dgm:t>
        <a:bodyPr/>
        <a:lstStyle/>
        <a:p>
          <a:endParaRPr lang="sl-SI"/>
        </a:p>
      </dgm:t>
    </dgm:pt>
  </dgm:ptLst>
  <dgm:cxnLst>
    <dgm:cxn modelId="{DD774084-0D8F-4E5C-8E1C-E9C72EE1CECE}" srcId="{8EDBD181-EAC6-42B7-9B22-F29E436FF611}" destId="{EBAAFC83-5A0F-4712-A94E-719FE84CEA33}" srcOrd="0" destOrd="0" parTransId="{1135F14B-8BE3-4580-9C56-18D51AFF683E}" sibTransId="{D26674BB-FF41-44A1-8868-94C67FB45360}"/>
    <dgm:cxn modelId="{306A0239-BFCE-4469-9A6F-C5F0B745907E}" type="presOf" srcId="{8EDBD181-EAC6-42B7-9B22-F29E436FF611}" destId="{AFC96FA9-9BB1-480B-AB5A-D11363896F9D}" srcOrd="0" destOrd="0" presId="urn:microsoft.com/office/officeart/2005/8/layout/matrix1"/>
    <dgm:cxn modelId="{8B481003-6A4F-4908-A7D3-F2A512587F94}" type="presOf" srcId="{EBAAFC83-5A0F-4712-A94E-719FE84CEA33}" destId="{F7792E57-D9D0-40A5-88E7-27CAE2071E39}" srcOrd="0" destOrd="0" presId="urn:microsoft.com/office/officeart/2005/8/layout/matrix1"/>
    <dgm:cxn modelId="{A2345873-6A0D-4EDE-9971-0229A4EBB8F6}" srcId="{2352EDB7-8474-4070-AD5F-4717CCB20574}" destId="{8EDBD181-EAC6-42B7-9B22-F29E436FF611}" srcOrd="0" destOrd="0" parTransId="{59405E98-0005-40D1-954A-A41D8A860D91}" sibTransId="{41E9FCC8-4F83-427E-97B9-263CB97416EE}"/>
    <dgm:cxn modelId="{16F066A4-E94E-44FD-BF67-3C09A2192845}" type="presOf" srcId="{07550F21-420E-457D-A44A-832B7A8A0CAD}" destId="{4A3ED764-2441-43B0-B8A9-022E331B10A9}" srcOrd="1" destOrd="0" presId="urn:microsoft.com/office/officeart/2005/8/layout/matrix1"/>
    <dgm:cxn modelId="{40CABE10-768C-44BC-B197-667ED88ABA06}" srcId="{8EDBD181-EAC6-42B7-9B22-F29E436FF611}" destId="{07550F21-420E-457D-A44A-832B7A8A0CAD}" srcOrd="2" destOrd="0" parTransId="{2AF51177-B3AA-4ECA-B7F0-4BB61011BB85}" sibTransId="{FC693C76-A0AE-4FE1-A3FF-5A5B5998033E}"/>
    <dgm:cxn modelId="{14103EC7-8555-41E2-B2F1-E504B4C79D30}" type="presOf" srcId="{D95D08C8-AB66-4837-8DD8-47E617FC14C5}" destId="{1AA3327E-A54D-4837-8A4B-9F67BDF46A2E}" srcOrd="0" destOrd="0" presId="urn:microsoft.com/office/officeart/2005/8/layout/matrix1"/>
    <dgm:cxn modelId="{9F47D009-B95D-4982-A5E8-BC3E711B244B}" type="presOf" srcId="{07550F21-420E-457D-A44A-832B7A8A0CAD}" destId="{9A14CD31-D406-4FA5-A276-AB196BF38E0B}" srcOrd="0" destOrd="0" presId="urn:microsoft.com/office/officeart/2005/8/layout/matrix1"/>
    <dgm:cxn modelId="{A87450F9-D61C-4B60-9797-BEAE44776B65}" type="presOf" srcId="{D95D08C8-AB66-4837-8DD8-47E617FC14C5}" destId="{69E40C61-FB43-4049-8310-F46F28129940}" srcOrd="1" destOrd="0" presId="urn:microsoft.com/office/officeart/2005/8/layout/matrix1"/>
    <dgm:cxn modelId="{65D23515-3BD7-481C-A0CB-8FAA4F62FD27}" type="presOf" srcId="{8576E881-68D8-40F9-BA4E-4475F64C9A2E}" destId="{713BC5C7-6E41-4D04-B860-FFC139A011E6}" srcOrd="0" destOrd="0" presId="urn:microsoft.com/office/officeart/2005/8/layout/matrix1"/>
    <dgm:cxn modelId="{CB3CF6BE-F402-48A6-A82E-D4879153D84E}" srcId="{8EDBD181-EAC6-42B7-9B22-F29E436FF611}" destId="{8576E881-68D8-40F9-BA4E-4475F64C9A2E}" srcOrd="1" destOrd="0" parTransId="{18AB9CE3-3B36-4B60-9A6B-BBD354BC5829}" sibTransId="{FFAAC41A-393A-4E43-AEC7-26330993A3EE}"/>
    <dgm:cxn modelId="{50A7825F-B433-4F84-87C1-FBA4C3F42327}" type="presOf" srcId="{EBAAFC83-5A0F-4712-A94E-719FE84CEA33}" destId="{F735FBA9-11D0-4E77-B09F-0F1066E2BA17}" srcOrd="1" destOrd="0" presId="urn:microsoft.com/office/officeart/2005/8/layout/matrix1"/>
    <dgm:cxn modelId="{DF65BAC8-B323-4EE3-8B66-606B666957E3}" type="presOf" srcId="{2352EDB7-8474-4070-AD5F-4717CCB20574}" destId="{4012D7D0-4CEC-47BB-B4FB-A4D8D993971C}" srcOrd="0" destOrd="0" presId="urn:microsoft.com/office/officeart/2005/8/layout/matrix1"/>
    <dgm:cxn modelId="{3B58F530-A996-4E71-B5B4-E65CDBD3919E}" srcId="{8EDBD181-EAC6-42B7-9B22-F29E436FF611}" destId="{D95D08C8-AB66-4837-8DD8-47E617FC14C5}" srcOrd="3" destOrd="0" parTransId="{E445665B-AAF2-4DE8-A5F9-3D65FE7997D0}" sibTransId="{E742ED82-AC50-4BF6-8B1C-EBE358A2D530}"/>
    <dgm:cxn modelId="{4AE173B1-CEA0-4B3D-B0E7-9FD49881FA0B}" type="presOf" srcId="{8576E881-68D8-40F9-BA4E-4475F64C9A2E}" destId="{3F870A74-B63D-4011-8DBC-48917D38AF2C}" srcOrd="1" destOrd="0" presId="urn:microsoft.com/office/officeart/2005/8/layout/matrix1"/>
    <dgm:cxn modelId="{BC3EF753-270C-4083-B2A6-436AF0C6A21F}" type="presParOf" srcId="{4012D7D0-4CEC-47BB-B4FB-A4D8D993971C}" destId="{1163CFBB-9824-4F4C-A2FB-CB840366F81B}" srcOrd="0" destOrd="0" presId="urn:microsoft.com/office/officeart/2005/8/layout/matrix1"/>
    <dgm:cxn modelId="{82FDF7E7-3B34-4A9C-BE15-A2CB54A1A132}" type="presParOf" srcId="{1163CFBB-9824-4F4C-A2FB-CB840366F81B}" destId="{F7792E57-D9D0-40A5-88E7-27CAE2071E39}" srcOrd="0" destOrd="0" presId="urn:microsoft.com/office/officeart/2005/8/layout/matrix1"/>
    <dgm:cxn modelId="{FA44496C-8211-4983-BB56-D4BB12AA7376}" type="presParOf" srcId="{1163CFBB-9824-4F4C-A2FB-CB840366F81B}" destId="{F735FBA9-11D0-4E77-B09F-0F1066E2BA17}" srcOrd="1" destOrd="0" presId="urn:microsoft.com/office/officeart/2005/8/layout/matrix1"/>
    <dgm:cxn modelId="{A16CE3A9-5935-48EF-8A2C-FF82AE18C35E}" type="presParOf" srcId="{1163CFBB-9824-4F4C-A2FB-CB840366F81B}" destId="{713BC5C7-6E41-4D04-B860-FFC139A011E6}" srcOrd="2" destOrd="0" presId="urn:microsoft.com/office/officeart/2005/8/layout/matrix1"/>
    <dgm:cxn modelId="{DEDFB40F-FEE0-40A4-8414-21EFB3015148}" type="presParOf" srcId="{1163CFBB-9824-4F4C-A2FB-CB840366F81B}" destId="{3F870A74-B63D-4011-8DBC-48917D38AF2C}" srcOrd="3" destOrd="0" presId="urn:microsoft.com/office/officeart/2005/8/layout/matrix1"/>
    <dgm:cxn modelId="{F955C786-7B4D-496D-9C6C-C5D547C562C3}" type="presParOf" srcId="{1163CFBB-9824-4F4C-A2FB-CB840366F81B}" destId="{9A14CD31-D406-4FA5-A276-AB196BF38E0B}" srcOrd="4" destOrd="0" presId="urn:microsoft.com/office/officeart/2005/8/layout/matrix1"/>
    <dgm:cxn modelId="{CDE03204-8960-46D9-BAA6-353CD7034646}" type="presParOf" srcId="{1163CFBB-9824-4F4C-A2FB-CB840366F81B}" destId="{4A3ED764-2441-43B0-B8A9-022E331B10A9}" srcOrd="5" destOrd="0" presId="urn:microsoft.com/office/officeart/2005/8/layout/matrix1"/>
    <dgm:cxn modelId="{13D3FF37-C945-44AB-A883-331C0432447D}" type="presParOf" srcId="{1163CFBB-9824-4F4C-A2FB-CB840366F81B}" destId="{1AA3327E-A54D-4837-8A4B-9F67BDF46A2E}" srcOrd="6" destOrd="0" presId="urn:microsoft.com/office/officeart/2005/8/layout/matrix1"/>
    <dgm:cxn modelId="{37AD797D-416B-4732-A8D1-79013BE711C7}" type="presParOf" srcId="{1163CFBB-9824-4F4C-A2FB-CB840366F81B}" destId="{69E40C61-FB43-4049-8310-F46F28129940}" srcOrd="7" destOrd="0" presId="urn:microsoft.com/office/officeart/2005/8/layout/matrix1"/>
    <dgm:cxn modelId="{0FB70A23-10FB-4D91-8F91-68D1940F1929}" type="presParOf" srcId="{4012D7D0-4CEC-47BB-B4FB-A4D8D993971C}" destId="{AFC96FA9-9BB1-480B-AB5A-D11363896F9D}" srcOrd="1" destOrd="0" presId="urn:microsoft.com/office/officeart/2005/8/layout/matrix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B0F32D-9245-458B-8BA1-AA4BE48E91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0A7C91DC-320D-48A9-BEE2-9B63407702CD}">
      <dgm:prSet phldrT="[besedilo]" custT="1"/>
      <dgm:spPr/>
      <dgm:t>
        <a:bodyPr/>
        <a:lstStyle/>
        <a:p>
          <a:r>
            <a:rPr lang="sl-SI" sz="1700" dirty="0" smtClean="0">
              <a:solidFill>
                <a:schemeClr val="tx2"/>
              </a:solidFill>
            </a:rPr>
            <a:t>Predlog novega </a:t>
          </a:r>
          <a:r>
            <a:rPr lang="sl-SI" sz="1700" b="1" dirty="0" smtClean="0">
              <a:solidFill>
                <a:schemeClr val="tx2"/>
              </a:solidFill>
            </a:rPr>
            <a:t>Zakona o igrah na srečo</a:t>
          </a:r>
          <a:endParaRPr lang="sl-SI" sz="1700" b="1" dirty="0">
            <a:solidFill>
              <a:schemeClr val="tx2"/>
            </a:solidFill>
          </a:endParaRPr>
        </a:p>
      </dgm:t>
    </dgm:pt>
    <dgm:pt modelId="{380B82CF-6274-4D66-9EA8-D8721F087ABB}" type="parTrans" cxnId="{E2D202CC-DEA5-4A73-BB94-428DDFACDD62}">
      <dgm:prSet/>
      <dgm:spPr/>
      <dgm:t>
        <a:bodyPr/>
        <a:lstStyle/>
        <a:p>
          <a:endParaRPr lang="sl-SI"/>
        </a:p>
      </dgm:t>
    </dgm:pt>
    <dgm:pt modelId="{F35ABF82-D692-4DFF-A3BC-376ABD58FFCB}" type="sibTrans" cxnId="{E2D202CC-DEA5-4A73-BB94-428DDFACDD62}">
      <dgm:prSet/>
      <dgm:spPr/>
      <dgm:t>
        <a:bodyPr/>
        <a:lstStyle/>
        <a:p>
          <a:endParaRPr lang="sl-SI"/>
        </a:p>
      </dgm:t>
    </dgm:pt>
    <dgm:pt modelId="{300CA58A-6EF2-4504-93BA-18D3C096A6B4}">
      <dgm:prSet phldrT="[besedilo]" custT="1"/>
      <dgm:spPr/>
      <dgm:t>
        <a:bodyPr/>
        <a:lstStyle/>
        <a:p>
          <a:r>
            <a:rPr lang="sl-SI" sz="1700" dirty="0" smtClean="0">
              <a:solidFill>
                <a:schemeClr val="tx2"/>
              </a:solidFill>
            </a:rPr>
            <a:t>Predlog novele </a:t>
          </a:r>
          <a:r>
            <a:rPr lang="sl-SI" sz="1700" b="1" dirty="0" smtClean="0">
              <a:solidFill>
                <a:schemeClr val="tx2"/>
              </a:solidFill>
            </a:rPr>
            <a:t>Zakona o inšpekcijskem nadzoru</a:t>
          </a:r>
          <a:endParaRPr lang="sl-SI" sz="1700" b="1" dirty="0">
            <a:solidFill>
              <a:schemeClr val="tx2"/>
            </a:solidFill>
          </a:endParaRPr>
        </a:p>
      </dgm:t>
    </dgm:pt>
    <dgm:pt modelId="{64374046-199C-408D-A2BD-D7997D2D85AF}" type="parTrans" cxnId="{10D1216B-925D-417C-A196-BAFFA28C82B7}">
      <dgm:prSet/>
      <dgm:spPr/>
      <dgm:t>
        <a:bodyPr/>
        <a:lstStyle/>
        <a:p>
          <a:endParaRPr lang="sl-SI"/>
        </a:p>
      </dgm:t>
    </dgm:pt>
    <dgm:pt modelId="{A74BBB57-F933-47CB-AE34-7F34DF165DA9}" type="sibTrans" cxnId="{10D1216B-925D-417C-A196-BAFFA28C82B7}">
      <dgm:prSet/>
      <dgm:spPr/>
      <dgm:t>
        <a:bodyPr/>
        <a:lstStyle/>
        <a:p>
          <a:endParaRPr lang="sl-SI"/>
        </a:p>
      </dgm:t>
    </dgm:pt>
    <dgm:pt modelId="{E7A9A783-D6F1-4F11-961A-7B404B0BA6B3}">
      <dgm:prSet phldrT="[besedilo]" custT="1"/>
      <dgm:spPr/>
      <dgm:t>
        <a:bodyPr/>
        <a:lstStyle/>
        <a:p>
          <a:r>
            <a:rPr lang="sl-SI" sz="1700" dirty="0" smtClean="0">
              <a:solidFill>
                <a:schemeClr val="tx2"/>
              </a:solidFill>
            </a:rPr>
            <a:t>Predlog </a:t>
          </a:r>
          <a:r>
            <a:rPr lang="sl-SI" sz="1700" b="1" dirty="0" smtClean="0">
              <a:solidFill>
                <a:schemeClr val="tx2"/>
              </a:solidFill>
            </a:rPr>
            <a:t>Uredbe STM (EU)</a:t>
          </a:r>
          <a:endParaRPr lang="sl-SI" sz="1700" b="1" dirty="0">
            <a:solidFill>
              <a:schemeClr val="tx2"/>
            </a:solidFill>
          </a:endParaRPr>
        </a:p>
      </dgm:t>
    </dgm:pt>
    <dgm:pt modelId="{0B1579B2-8342-4241-8873-9886EDE6ED00}" type="parTrans" cxnId="{F3D4A716-8F2F-453A-B51F-A158DEF1E204}">
      <dgm:prSet/>
      <dgm:spPr/>
      <dgm:t>
        <a:bodyPr/>
        <a:lstStyle/>
        <a:p>
          <a:endParaRPr lang="sl-SI"/>
        </a:p>
      </dgm:t>
    </dgm:pt>
    <dgm:pt modelId="{C7950FCD-2A58-4D5A-8B84-EDFA514D8E87}" type="sibTrans" cxnId="{F3D4A716-8F2F-453A-B51F-A158DEF1E204}">
      <dgm:prSet/>
      <dgm:spPr/>
      <dgm:t>
        <a:bodyPr/>
        <a:lstStyle/>
        <a:p>
          <a:endParaRPr lang="sl-SI"/>
        </a:p>
      </dgm:t>
    </dgm:pt>
    <dgm:pt modelId="{67754A34-FFF4-45F3-9CD0-0F18F45C7124}">
      <dgm:prSet custT="1"/>
      <dgm:spPr/>
      <dgm:t>
        <a:bodyPr/>
        <a:lstStyle/>
        <a:p>
          <a:r>
            <a:rPr lang="sl-SI" sz="1500" dirty="0" smtClean="0">
              <a:solidFill>
                <a:schemeClr val="tx2"/>
              </a:solidFill>
            </a:rPr>
            <a:t>opušča pristojnost sodišča </a:t>
          </a:r>
          <a:endParaRPr lang="sl-SI" sz="1500" dirty="0">
            <a:solidFill>
              <a:schemeClr val="tx2"/>
            </a:solidFill>
          </a:endParaRPr>
        </a:p>
      </dgm:t>
    </dgm:pt>
    <dgm:pt modelId="{8F224EC2-70B3-496A-9CEE-0E77F813FD8D}" type="parTrans" cxnId="{7C9D33EC-F0EA-421F-9F02-E07A89C51E2B}">
      <dgm:prSet/>
      <dgm:spPr/>
      <dgm:t>
        <a:bodyPr/>
        <a:lstStyle/>
        <a:p>
          <a:endParaRPr lang="sl-SI"/>
        </a:p>
      </dgm:t>
    </dgm:pt>
    <dgm:pt modelId="{614AEC46-57F1-4D7E-9709-3C4A9BDF5EA7}" type="sibTrans" cxnId="{7C9D33EC-F0EA-421F-9F02-E07A89C51E2B}">
      <dgm:prSet/>
      <dgm:spPr/>
      <dgm:t>
        <a:bodyPr/>
        <a:lstStyle/>
        <a:p>
          <a:endParaRPr lang="sl-SI"/>
        </a:p>
      </dgm:t>
    </dgm:pt>
    <dgm:pt modelId="{1DE2015F-B61A-4209-8045-9AD12CF4B5CF}">
      <dgm:prSet custT="1"/>
      <dgm:spPr/>
      <dgm:t>
        <a:bodyPr/>
        <a:lstStyle/>
        <a:p>
          <a:r>
            <a:rPr lang="sl-SI" sz="1500" dirty="0" smtClean="0">
              <a:solidFill>
                <a:schemeClr val="tx2"/>
              </a:solidFill>
            </a:rPr>
            <a:t>onemogočanje dostopa do spletnih strani – na podlagi obvestila in seznama</a:t>
          </a:r>
        </a:p>
      </dgm:t>
    </dgm:pt>
    <dgm:pt modelId="{5A9661F1-34C4-4961-91F4-FC0D375C98C2}" type="parTrans" cxnId="{CF3F7C6A-278E-404D-9058-6100F5E8CABA}">
      <dgm:prSet/>
      <dgm:spPr/>
      <dgm:t>
        <a:bodyPr/>
        <a:lstStyle/>
        <a:p>
          <a:endParaRPr lang="sl-SI"/>
        </a:p>
      </dgm:t>
    </dgm:pt>
    <dgm:pt modelId="{092BB90D-B5E7-4CDF-99FE-3814BA5F1E85}" type="sibTrans" cxnId="{CF3F7C6A-278E-404D-9058-6100F5E8CABA}">
      <dgm:prSet/>
      <dgm:spPr/>
      <dgm:t>
        <a:bodyPr/>
        <a:lstStyle/>
        <a:p>
          <a:endParaRPr lang="sl-SI"/>
        </a:p>
      </dgm:t>
    </dgm:pt>
    <dgm:pt modelId="{A171397E-9A7B-4B94-B7A3-75D792FB3FDC}">
      <dgm:prSet custT="1"/>
      <dgm:spPr/>
      <dgm:t>
        <a:bodyPr/>
        <a:lstStyle/>
        <a:p>
          <a:r>
            <a:rPr lang="sl-SI" sz="1500" dirty="0" smtClean="0">
              <a:solidFill>
                <a:schemeClr val="tx2"/>
              </a:solidFill>
            </a:rPr>
            <a:t>v nasprotju z nevtralnostjo interneta ter ustavnimi načeli in pravicami</a:t>
          </a:r>
        </a:p>
      </dgm:t>
    </dgm:pt>
    <dgm:pt modelId="{612FE665-0B0C-47C1-B1CB-7959F34E716C}" type="parTrans" cxnId="{562FEFEA-5A34-45A6-BE69-D5EEF203C665}">
      <dgm:prSet/>
      <dgm:spPr/>
      <dgm:t>
        <a:bodyPr/>
        <a:lstStyle/>
        <a:p>
          <a:endParaRPr lang="sl-SI"/>
        </a:p>
      </dgm:t>
    </dgm:pt>
    <dgm:pt modelId="{4F4C47AE-9C7C-4D1E-B073-B5E5CCF99729}" type="sibTrans" cxnId="{562FEFEA-5A34-45A6-BE69-D5EEF203C665}">
      <dgm:prSet/>
      <dgm:spPr/>
      <dgm:t>
        <a:bodyPr/>
        <a:lstStyle/>
        <a:p>
          <a:endParaRPr lang="sl-SI"/>
        </a:p>
      </dgm:t>
    </dgm:pt>
    <dgm:pt modelId="{917949A3-7106-4C42-8245-76AF6AA305B8}">
      <dgm:prSet custT="1"/>
      <dgm:spPr/>
      <dgm:t>
        <a:bodyPr/>
        <a:lstStyle/>
        <a:p>
          <a:r>
            <a:rPr lang="sl-SI" sz="1500" dirty="0" smtClean="0">
              <a:solidFill>
                <a:schemeClr val="tx2"/>
              </a:solidFill>
            </a:rPr>
            <a:t>blokiranje oz. omejitev dostopa do spletne strani – upravni organ</a:t>
          </a:r>
          <a:endParaRPr lang="sl-SI" sz="1500" dirty="0"/>
        </a:p>
      </dgm:t>
    </dgm:pt>
    <dgm:pt modelId="{EDA0ABEE-7544-46B3-A1D3-AE553E2C18B8}" type="parTrans" cxnId="{A25ED264-76DB-4EB2-ADB1-8DAE8518642B}">
      <dgm:prSet/>
      <dgm:spPr/>
      <dgm:t>
        <a:bodyPr/>
        <a:lstStyle/>
        <a:p>
          <a:endParaRPr lang="sl-SI"/>
        </a:p>
      </dgm:t>
    </dgm:pt>
    <dgm:pt modelId="{AAD4C8A6-775B-4235-9602-9688C64CBD1A}" type="sibTrans" cxnId="{A25ED264-76DB-4EB2-ADB1-8DAE8518642B}">
      <dgm:prSet/>
      <dgm:spPr/>
      <dgm:t>
        <a:bodyPr/>
        <a:lstStyle/>
        <a:p>
          <a:endParaRPr lang="sl-SI"/>
        </a:p>
      </dgm:t>
    </dgm:pt>
    <dgm:pt modelId="{BFA97617-9603-48F2-9176-4C85F1979743}">
      <dgm:prSet custT="1"/>
      <dgm:spPr/>
      <dgm:t>
        <a:bodyPr/>
        <a:lstStyle/>
        <a:p>
          <a:r>
            <a:rPr lang="sl-SI" sz="1500" dirty="0" smtClean="0">
              <a:solidFill>
                <a:schemeClr val="tx2"/>
              </a:solidFill>
            </a:rPr>
            <a:t>ta del predloga novele </a:t>
          </a:r>
          <a:r>
            <a:rPr lang="sl-SI" sz="1500" u="sng" dirty="0" smtClean="0">
              <a:solidFill>
                <a:schemeClr val="tx2"/>
              </a:solidFill>
            </a:rPr>
            <a:t>umaknjen</a:t>
          </a:r>
          <a:endParaRPr lang="sl-SI" sz="1500" u="sng" dirty="0">
            <a:solidFill>
              <a:schemeClr val="tx2"/>
            </a:solidFill>
          </a:endParaRPr>
        </a:p>
      </dgm:t>
    </dgm:pt>
    <dgm:pt modelId="{09CA6BBE-012C-4D74-AE16-D3EAF2CB0A83}" type="parTrans" cxnId="{C291EC84-6EB4-41C7-8276-8D80B3039A49}">
      <dgm:prSet/>
      <dgm:spPr/>
      <dgm:t>
        <a:bodyPr/>
        <a:lstStyle/>
        <a:p>
          <a:endParaRPr lang="sl-SI"/>
        </a:p>
      </dgm:t>
    </dgm:pt>
    <dgm:pt modelId="{7CB93B8D-FBEA-4FEC-A3EB-04C8DD3626D4}" type="sibTrans" cxnId="{C291EC84-6EB4-41C7-8276-8D80B3039A49}">
      <dgm:prSet/>
      <dgm:spPr/>
      <dgm:t>
        <a:bodyPr/>
        <a:lstStyle/>
        <a:p>
          <a:endParaRPr lang="sl-SI"/>
        </a:p>
      </dgm:t>
    </dgm:pt>
    <dgm:pt modelId="{FD0E4086-64C4-4DCA-A325-67B226BD21B9}">
      <dgm:prSet custT="1"/>
      <dgm:spPr/>
      <dgm:t>
        <a:bodyPr/>
        <a:lstStyle/>
        <a:p>
          <a:r>
            <a:rPr lang="sl-SI" sz="1500" dirty="0" smtClean="0">
              <a:solidFill>
                <a:schemeClr val="tx2"/>
              </a:solidFill>
            </a:rPr>
            <a:t>predvideva možnost končnih uporabnikov, da </a:t>
          </a:r>
          <a:r>
            <a:rPr lang="sl-SI" sz="1500" smtClean="0">
              <a:solidFill>
                <a:schemeClr val="tx2"/>
              </a:solidFill>
            </a:rPr>
            <a:t>sklepajo dogovore o specialnih storitvah </a:t>
          </a:r>
          <a:r>
            <a:rPr lang="sl-SI" sz="1500" dirty="0" smtClean="0">
              <a:solidFill>
                <a:schemeClr val="tx2"/>
              </a:solidFill>
            </a:rPr>
            <a:t>s ponudniki javnih elektronskih komunikacij ali ponudniki vsebin</a:t>
          </a:r>
          <a:endParaRPr lang="sl-SI" sz="1500" dirty="0">
            <a:solidFill>
              <a:schemeClr val="tx2"/>
            </a:solidFill>
          </a:endParaRPr>
        </a:p>
      </dgm:t>
    </dgm:pt>
    <dgm:pt modelId="{329B619F-F289-4BFC-AFB8-458BF2A83209}" type="parTrans" cxnId="{3A07B8BF-1FBF-4A64-AFCC-5D6B225A46F9}">
      <dgm:prSet/>
      <dgm:spPr/>
      <dgm:t>
        <a:bodyPr/>
        <a:lstStyle/>
        <a:p>
          <a:endParaRPr lang="sl-SI"/>
        </a:p>
      </dgm:t>
    </dgm:pt>
    <dgm:pt modelId="{6DB3502C-F9E8-471D-8ADF-EC37774F5362}" type="sibTrans" cxnId="{3A07B8BF-1FBF-4A64-AFCC-5D6B225A46F9}">
      <dgm:prSet/>
      <dgm:spPr/>
      <dgm:t>
        <a:bodyPr/>
        <a:lstStyle/>
        <a:p>
          <a:endParaRPr lang="sl-SI"/>
        </a:p>
      </dgm:t>
    </dgm:pt>
    <dgm:pt modelId="{0E9D8649-658A-41D9-A6F9-5A5E1CCE4F77}">
      <dgm:prSet custT="1"/>
      <dgm:spPr/>
      <dgm:t>
        <a:bodyPr/>
        <a:lstStyle/>
        <a:p>
          <a:r>
            <a:rPr lang="sl-SI" sz="1500" dirty="0" smtClean="0">
              <a:solidFill>
                <a:schemeClr val="tx2"/>
              </a:solidFill>
            </a:rPr>
            <a:t>specializirane storitve 	     </a:t>
          </a:r>
          <a:r>
            <a:rPr lang="sl-SI" sz="1500" u="sng" dirty="0" smtClean="0">
              <a:solidFill>
                <a:schemeClr val="tx2"/>
              </a:solidFill>
            </a:rPr>
            <a:t>NE</a:t>
          </a:r>
          <a:r>
            <a:rPr lang="sl-SI" sz="1500" dirty="0" smtClean="0">
              <a:solidFill>
                <a:schemeClr val="tx2"/>
              </a:solidFill>
            </a:rPr>
            <a:t> v </a:t>
          </a:r>
          <a:r>
            <a:rPr lang="sl-SI" sz="1500" smtClean="0">
              <a:solidFill>
                <a:schemeClr val="tx2"/>
              </a:solidFill>
            </a:rPr>
            <a:t>kontekstu nevtralnosti interneta</a:t>
          </a:r>
          <a:endParaRPr lang="sl-SI" sz="1500" dirty="0">
            <a:solidFill>
              <a:schemeClr val="tx2"/>
            </a:solidFill>
          </a:endParaRPr>
        </a:p>
      </dgm:t>
    </dgm:pt>
    <dgm:pt modelId="{BDD6C1AE-AFD9-4112-A23B-FD2F101CE63A}" type="parTrans" cxnId="{73AAF6A7-D405-4DBD-B61C-12EF4403201A}">
      <dgm:prSet/>
      <dgm:spPr/>
      <dgm:t>
        <a:bodyPr/>
        <a:lstStyle/>
        <a:p>
          <a:endParaRPr lang="sl-SI"/>
        </a:p>
      </dgm:t>
    </dgm:pt>
    <dgm:pt modelId="{46CBE8CA-EB5C-4BBC-B3AE-66B23B0236CD}" type="sibTrans" cxnId="{73AAF6A7-D405-4DBD-B61C-12EF4403201A}">
      <dgm:prSet/>
      <dgm:spPr/>
      <dgm:t>
        <a:bodyPr/>
        <a:lstStyle/>
        <a:p>
          <a:endParaRPr lang="sl-SI"/>
        </a:p>
      </dgm:t>
    </dgm:pt>
    <dgm:pt modelId="{9F1B6607-645E-4C8E-BB9A-B6719A74B347}" type="pres">
      <dgm:prSet presAssocID="{EBB0F32D-9245-458B-8BA1-AA4BE48E916A}" presName="linear" presStyleCnt="0">
        <dgm:presLayoutVars>
          <dgm:dir/>
          <dgm:animLvl val="lvl"/>
          <dgm:resizeHandles val="exact"/>
        </dgm:presLayoutVars>
      </dgm:prSet>
      <dgm:spPr/>
      <dgm:t>
        <a:bodyPr/>
        <a:lstStyle/>
        <a:p>
          <a:endParaRPr lang="sl-SI"/>
        </a:p>
      </dgm:t>
    </dgm:pt>
    <dgm:pt modelId="{EA0459E4-6CF1-462C-B1D3-AFB46D5FE254}" type="pres">
      <dgm:prSet presAssocID="{0A7C91DC-320D-48A9-BEE2-9B63407702CD}" presName="parentLin" presStyleCnt="0"/>
      <dgm:spPr/>
    </dgm:pt>
    <dgm:pt modelId="{6D41B5EA-954D-4815-9861-2CE2E36DBD96}" type="pres">
      <dgm:prSet presAssocID="{0A7C91DC-320D-48A9-BEE2-9B63407702CD}" presName="parentLeftMargin" presStyleLbl="node1" presStyleIdx="0" presStyleCnt="3"/>
      <dgm:spPr/>
      <dgm:t>
        <a:bodyPr/>
        <a:lstStyle/>
        <a:p>
          <a:endParaRPr lang="sl-SI"/>
        </a:p>
      </dgm:t>
    </dgm:pt>
    <dgm:pt modelId="{23BF5AA6-8BE2-46D0-912D-55F0B0A0F29E}" type="pres">
      <dgm:prSet presAssocID="{0A7C91DC-320D-48A9-BEE2-9B63407702CD}" presName="parentText" presStyleLbl="node1" presStyleIdx="0" presStyleCnt="3" custLinFactY="-61073" custLinFactNeighborX="-18190" custLinFactNeighborY="-100000">
        <dgm:presLayoutVars>
          <dgm:chMax val="0"/>
          <dgm:bulletEnabled val="1"/>
        </dgm:presLayoutVars>
      </dgm:prSet>
      <dgm:spPr/>
      <dgm:t>
        <a:bodyPr/>
        <a:lstStyle/>
        <a:p>
          <a:endParaRPr lang="sl-SI"/>
        </a:p>
      </dgm:t>
    </dgm:pt>
    <dgm:pt modelId="{D80218E4-7E72-4E21-9945-7CDCA999EDC1}" type="pres">
      <dgm:prSet presAssocID="{0A7C91DC-320D-48A9-BEE2-9B63407702CD}" presName="negativeSpace" presStyleCnt="0"/>
      <dgm:spPr/>
    </dgm:pt>
    <dgm:pt modelId="{6D87AE75-3D37-478B-ADF4-952113B3DD82}" type="pres">
      <dgm:prSet presAssocID="{0A7C91DC-320D-48A9-BEE2-9B63407702CD}" presName="childText" presStyleLbl="conFgAcc1" presStyleIdx="0" presStyleCnt="3" custScaleY="94831" custLinFactNeighborX="0" custLinFactNeighborY="53842">
        <dgm:presLayoutVars>
          <dgm:bulletEnabled val="1"/>
        </dgm:presLayoutVars>
      </dgm:prSet>
      <dgm:spPr/>
      <dgm:t>
        <a:bodyPr/>
        <a:lstStyle/>
        <a:p>
          <a:endParaRPr lang="sl-SI"/>
        </a:p>
      </dgm:t>
    </dgm:pt>
    <dgm:pt modelId="{6B981AE3-A36A-4F0A-A973-3EBDFA50098C}" type="pres">
      <dgm:prSet presAssocID="{F35ABF82-D692-4DFF-A3BC-376ABD58FFCB}" presName="spaceBetweenRectangles" presStyleCnt="0"/>
      <dgm:spPr/>
    </dgm:pt>
    <dgm:pt modelId="{0ECDFED8-DE3B-47CB-B72B-13E68AB432C8}" type="pres">
      <dgm:prSet presAssocID="{300CA58A-6EF2-4504-93BA-18D3C096A6B4}" presName="parentLin" presStyleCnt="0"/>
      <dgm:spPr/>
    </dgm:pt>
    <dgm:pt modelId="{520AEA22-FF60-4658-98A7-7238392D3217}" type="pres">
      <dgm:prSet presAssocID="{300CA58A-6EF2-4504-93BA-18D3C096A6B4}" presName="parentLeftMargin" presStyleLbl="node1" presStyleIdx="0" presStyleCnt="3"/>
      <dgm:spPr/>
      <dgm:t>
        <a:bodyPr/>
        <a:lstStyle/>
        <a:p>
          <a:endParaRPr lang="sl-SI"/>
        </a:p>
      </dgm:t>
    </dgm:pt>
    <dgm:pt modelId="{3333CF08-C22C-4B97-AFEC-66D60F227277}" type="pres">
      <dgm:prSet presAssocID="{300CA58A-6EF2-4504-93BA-18D3C096A6B4}" presName="parentText" presStyleLbl="node1" presStyleIdx="1" presStyleCnt="3" custLinFactNeighborX="-7276" custLinFactNeighborY="0">
        <dgm:presLayoutVars>
          <dgm:chMax val="0"/>
          <dgm:bulletEnabled val="1"/>
        </dgm:presLayoutVars>
      </dgm:prSet>
      <dgm:spPr/>
      <dgm:t>
        <a:bodyPr/>
        <a:lstStyle/>
        <a:p>
          <a:endParaRPr lang="sl-SI"/>
        </a:p>
      </dgm:t>
    </dgm:pt>
    <dgm:pt modelId="{685098B4-75CD-4E9F-A8AC-AFFF51823E33}" type="pres">
      <dgm:prSet presAssocID="{300CA58A-6EF2-4504-93BA-18D3C096A6B4}" presName="negativeSpace" presStyleCnt="0"/>
      <dgm:spPr/>
    </dgm:pt>
    <dgm:pt modelId="{84AFD840-33DF-440E-8D34-5EAEE8465B8E}" type="pres">
      <dgm:prSet presAssocID="{300CA58A-6EF2-4504-93BA-18D3C096A6B4}" presName="childText" presStyleLbl="conFgAcc1" presStyleIdx="1" presStyleCnt="3" custScaleY="97772" custLinFactNeighborX="0" custLinFactNeighborY="-12475">
        <dgm:presLayoutVars>
          <dgm:bulletEnabled val="1"/>
        </dgm:presLayoutVars>
      </dgm:prSet>
      <dgm:spPr/>
      <dgm:t>
        <a:bodyPr/>
        <a:lstStyle/>
        <a:p>
          <a:endParaRPr lang="sl-SI"/>
        </a:p>
      </dgm:t>
    </dgm:pt>
    <dgm:pt modelId="{B9780819-D31D-4B5B-8C67-53B79C832930}" type="pres">
      <dgm:prSet presAssocID="{A74BBB57-F933-47CB-AE34-7F34DF165DA9}" presName="spaceBetweenRectangles" presStyleCnt="0"/>
      <dgm:spPr/>
    </dgm:pt>
    <dgm:pt modelId="{14A1C940-0477-4D20-BEA8-7FB052BAFEB9}" type="pres">
      <dgm:prSet presAssocID="{E7A9A783-D6F1-4F11-961A-7B404B0BA6B3}" presName="parentLin" presStyleCnt="0"/>
      <dgm:spPr/>
    </dgm:pt>
    <dgm:pt modelId="{97589C71-C6E8-4B95-876D-B76042B8240C}" type="pres">
      <dgm:prSet presAssocID="{E7A9A783-D6F1-4F11-961A-7B404B0BA6B3}" presName="parentLeftMargin" presStyleLbl="node1" presStyleIdx="1" presStyleCnt="3"/>
      <dgm:spPr/>
      <dgm:t>
        <a:bodyPr/>
        <a:lstStyle/>
        <a:p>
          <a:endParaRPr lang="sl-SI"/>
        </a:p>
      </dgm:t>
    </dgm:pt>
    <dgm:pt modelId="{9450B0AC-4090-4CC4-B1F1-D4FEF0EE4AF8}" type="pres">
      <dgm:prSet presAssocID="{E7A9A783-D6F1-4F11-961A-7B404B0BA6B3}" presName="parentText" presStyleLbl="node1" presStyleIdx="2" presStyleCnt="3">
        <dgm:presLayoutVars>
          <dgm:chMax val="0"/>
          <dgm:bulletEnabled val="1"/>
        </dgm:presLayoutVars>
      </dgm:prSet>
      <dgm:spPr/>
      <dgm:t>
        <a:bodyPr/>
        <a:lstStyle/>
        <a:p>
          <a:endParaRPr lang="sl-SI"/>
        </a:p>
      </dgm:t>
    </dgm:pt>
    <dgm:pt modelId="{5D6FC4A6-9BFB-47C0-A60F-3113089C334D}" type="pres">
      <dgm:prSet presAssocID="{E7A9A783-D6F1-4F11-961A-7B404B0BA6B3}" presName="negativeSpace" presStyleCnt="0"/>
      <dgm:spPr/>
    </dgm:pt>
    <dgm:pt modelId="{8A89FCE8-086C-4089-93D5-51D0A2A11F30}" type="pres">
      <dgm:prSet presAssocID="{E7A9A783-D6F1-4F11-961A-7B404B0BA6B3}" presName="childText" presStyleLbl="conFgAcc1" presStyleIdx="2" presStyleCnt="3" custScaleY="98748" custLinFactNeighborX="0" custLinFactNeighborY="80210">
        <dgm:presLayoutVars>
          <dgm:bulletEnabled val="1"/>
        </dgm:presLayoutVars>
      </dgm:prSet>
      <dgm:spPr/>
      <dgm:t>
        <a:bodyPr/>
        <a:lstStyle/>
        <a:p>
          <a:endParaRPr lang="sl-SI"/>
        </a:p>
      </dgm:t>
    </dgm:pt>
  </dgm:ptLst>
  <dgm:cxnLst>
    <dgm:cxn modelId="{51DAB9B7-F38E-48B6-92E5-C433D4FA66C9}" type="presOf" srcId="{1DE2015F-B61A-4209-8045-9AD12CF4B5CF}" destId="{6D87AE75-3D37-478B-ADF4-952113B3DD82}" srcOrd="0" destOrd="1" presId="urn:microsoft.com/office/officeart/2005/8/layout/list1"/>
    <dgm:cxn modelId="{29817441-5FEE-4777-B5ED-8185A5D7DC34}" type="presOf" srcId="{0A7C91DC-320D-48A9-BEE2-9B63407702CD}" destId="{6D41B5EA-954D-4815-9861-2CE2E36DBD96}" srcOrd="0" destOrd="0" presId="urn:microsoft.com/office/officeart/2005/8/layout/list1"/>
    <dgm:cxn modelId="{7C9D33EC-F0EA-421F-9F02-E07A89C51E2B}" srcId="{0A7C91DC-320D-48A9-BEE2-9B63407702CD}" destId="{67754A34-FFF4-45F3-9CD0-0F18F45C7124}" srcOrd="0" destOrd="0" parTransId="{8F224EC2-70B3-496A-9CEE-0E77F813FD8D}" sibTransId="{614AEC46-57F1-4D7E-9709-3C4A9BDF5EA7}"/>
    <dgm:cxn modelId="{562FEFEA-5A34-45A6-BE69-D5EEF203C665}" srcId="{0A7C91DC-320D-48A9-BEE2-9B63407702CD}" destId="{A171397E-9A7B-4B94-B7A3-75D792FB3FDC}" srcOrd="2" destOrd="0" parTransId="{612FE665-0B0C-47C1-B1CB-7959F34E716C}" sibTransId="{4F4C47AE-9C7C-4D1E-B073-B5E5CCF99729}"/>
    <dgm:cxn modelId="{CF3F7C6A-278E-404D-9058-6100F5E8CABA}" srcId="{0A7C91DC-320D-48A9-BEE2-9B63407702CD}" destId="{1DE2015F-B61A-4209-8045-9AD12CF4B5CF}" srcOrd="1" destOrd="0" parTransId="{5A9661F1-34C4-4961-91F4-FC0D375C98C2}" sibTransId="{092BB90D-B5E7-4CDF-99FE-3814BA5F1E85}"/>
    <dgm:cxn modelId="{10D1216B-925D-417C-A196-BAFFA28C82B7}" srcId="{EBB0F32D-9245-458B-8BA1-AA4BE48E916A}" destId="{300CA58A-6EF2-4504-93BA-18D3C096A6B4}" srcOrd="1" destOrd="0" parTransId="{64374046-199C-408D-A2BD-D7997D2D85AF}" sibTransId="{A74BBB57-F933-47CB-AE34-7F34DF165DA9}"/>
    <dgm:cxn modelId="{C291EC84-6EB4-41C7-8276-8D80B3039A49}" srcId="{300CA58A-6EF2-4504-93BA-18D3C096A6B4}" destId="{BFA97617-9603-48F2-9176-4C85F1979743}" srcOrd="1" destOrd="0" parTransId="{09CA6BBE-012C-4D74-AE16-D3EAF2CB0A83}" sibTransId="{7CB93B8D-FBEA-4FEC-A3EB-04C8DD3626D4}"/>
    <dgm:cxn modelId="{34EECE97-383D-419E-9236-F9B04ED15BFD}" type="presOf" srcId="{300CA58A-6EF2-4504-93BA-18D3C096A6B4}" destId="{3333CF08-C22C-4B97-AFEC-66D60F227277}" srcOrd="1" destOrd="0" presId="urn:microsoft.com/office/officeart/2005/8/layout/list1"/>
    <dgm:cxn modelId="{73AAF6A7-D405-4DBD-B61C-12EF4403201A}" srcId="{E7A9A783-D6F1-4F11-961A-7B404B0BA6B3}" destId="{0E9D8649-658A-41D9-A6F9-5A5E1CCE4F77}" srcOrd="1" destOrd="0" parTransId="{BDD6C1AE-AFD9-4112-A23B-FD2F101CE63A}" sibTransId="{46CBE8CA-EB5C-4BBC-B3AE-66B23B0236CD}"/>
    <dgm:cxn modelId="{EF6BA800-5205-470F-8C16-FDF0F7B678AD}" type="presOf" srcId="{BFA97617-9603-48F2-9176-4C85F1979743}" destId="{84AFD840-33DF-440E-8D34-5EAEE8465B8E}" srcOrd="0" destOrd="1" presId="urn:microsoft.com/office/officeart/2005/8/layout/list1"/>
    <dgm:cxn modelId="{E2D202CC-DEA5-4A73-BB94-428DDFACDD62}" srcId="{EBB0F32D-9245-458B-8BA1-AA4BE48E916A}" destId="{0A7C91DC-320D-48A9-BEE2-9B63407702CD}" srcOrd="0" destOrd="0" parTransId="{380B82CF-6274-4D66-9EA8-D8721F087ABB}" sibTransId="{F35ABF82-D692-4DFF-A3BC-376ABD58FFCB}"/>
    <dgm:cxn modelId="{1756F466-78CC-45AF-B4DC-EEB5FACACD0C}" type="presOf" srcId="{E7A9A783-D6F1-4F11-961A-7B404B0BA6B3}" destId="{9450B0AC-4090-4CC4-B1F1-D4FEF0EE4AF8}" srcOrd="1" destOrd="0" presId="urn:microsoft.com/office/officeart/2005/8/layout/list1"/>
    <dgm:cxn modelId="{397323D9-CD35-4DC6-8498-8A51916A8B7F}" type="presOf" srcId="{300CA58A-6EF2-4504-93BA-18D3C096A6B4}" destId="{520AEA22-FF60-4658-98A7-7238392D3217}" srcOrd="0" destOrd="0" presId="urn:microsoft.com/office/officeart/2005/8/layout/list1"/>
    <dgm:cxn modelId="{4EA8FCA2-5438-4F7E-B5C6-653E52267EE0}" type="presOf" srcId="{EBB0F32D-9245-458B-8BA1-AA4BE48E916A}" destId="{9F1B6607-645E-4C8E-BB9A-B6719A74B347}" srcOrd="0" destOrd="0" presId="urn:microsoft.com/office/officeart/2005/8/layout/list1"/>
    <dgm:cxn modelId="{159B8B85-0473-4293-ACEA-7949DEAC0297}" type="presOf" srcId="{A171397E-9A7B-4B94-B7A3-75D792FB3FDC}" destId="{6D87AE75-3D37-478B-ADF4-952113B3DD82}" srcOrd="0" destOrd="2" presId="urn:microsoft.com/office/officeart/2005/8/layout/list1"/>
    <dgm:cxn modelId="{6793A905-70A0-43E9-A927-FB5808F17BA6}" type="presOf" srcId="{0A7C91DC-320D-48A9-BEE2-9B63407702CD}" destId="{23BF5AA6-8BE2-46D0-912D-55F0B0A0F29E}" srcOrd="1" destOrd="0" presId="urn:microsoft.com/office/officeart/2005/8/layout/list1"/>
    <dgm:cxn modelId="{3A07B8BF-1FBF-4A64-AFCC-5D6B225A46F9}" srcId="{E7A9A783-D6F1-4F11-961A-7B404B0BA6B3}" destId="{FD0E4086-64C4-4DCA-A325-67B226BD21B9}" srcOrd="0" destOrd="0" parTransId="{329B619F-F289-4BFC-AFB8-458BF2A83209}" sibTransId="{6DB3502C-F9E8-471D-8ADF-EC37774F5362}"/>
    <dgm:cxn modelId="{6AF064F9-1C87-4FD0-B21F-2DA9EA9F1D07}" type="presOf" srcId="{0E9D8649-658A-41D9-A6F9-5A5E1CCE4F77}" destId="{8A89FCE8-086C-4089-93D5-51D0A2A11F30}" srcOrd="0" destOrd="1" presId="urn:microsoft.com/office/officeart/2005/8/layout/list1"/>
    <dgm:cxn modelId="{FF508E9C-9689-467B-8BB4-2F8AF9DBAF13}" type="presOf" srcId="{67754A34-FFF4-45F3-9CD0-0F18F45C7124}" destId="{6D87AE75-3D37-478B-ADF4-952113B3DD82}" srcOrd="0" destOrd="0" presId="urn:microsoft.com/office/officeart/2005/8/layout/list1"/>
    <dgm:cxn modelId="{A25ED264-76DB-4EB2-ADB1-8DAE8518642B}" srcId="{300CA58A-6EF2-4504-93BA-18D3C096A6B4}" destId="{917949A3-7106-4C42-8245-76AF6AA305B8}" srcOrd="0" destOrd="0" parTransId="{EDA0ABEE-7544-46B3-A1D3-AE553E2C18B8}" sibTransId="{AAD4C8A6-775B-4235-9602-9688C64CBD1A}"/>
    <dgm:cxn modelId="{F3D4A716-8F2F-453A-B51F-A158DEF1E204}" srcId="{EBB0F32D-9245-458B-8BA1-AA4BE48E916A}" destId="{E7A9A783-D6F1-4F11-961A-7B404B0BA6B3}" srcOrd="2" destOrd="0" parTransId="{0B1579B2-8342-4241-8873-9886EDE6ED00}" sibTransId="{C7950FCD-2A58-4D5A-8B84-EDFA514D8E87}"/>
    <dgm:cxn modelId="{1D8ADC9B-8717-46CE-ABE9-92340542DB9C}" type="presOf" srcId="{E7A9A783-D6F1-4F11-961A-7B404B0BA6B3}" destId="{97589C71-C6E8-4B95-876D-B76042B8240C}" srcOrd="0" destOrd="0" presId="urn:microsoft.com/office/officeart/2005/8/layout/list1"/>
    <dgm:cxn modelId="{325B8D3F-E73B-455D-BBB0-00794F0C781F}" type="presOf" srcId="{917949A3-7106-4C42-8245-76AF6AA305B8}" destId="{84AFD840-33DF-440E-8D34-5EAEE8465B8E}" srcOrd="0" destOrd="0" presId="urn:microsoft.com/office/officeart/2005/8/layout/list1"/>
    <dgm:cxn modelId="{664B4E9F-5851-47CF-B639-4E0E8DF98D21}" type="presOf" srcId="{FD0E4086-64C4-4DCA-A325-67B226BD21B9}" destId="{8A89FCE8-086C-4089-93D5-51D0A2A11F30}" srcOrd="0" destOrd="0" presId="urn:microsoft.com/office/officeart/2005/8/layout/list1"/>
    <dgm:cxn modelId="{B3028501-9F02-464A-ACCB-549B96F929E0}" type="presParOf" srcId="{9F1B6607-645E-4C8E-BB9A-B6719A74B347}" destId="{EA0459E4-6CF1-462C-B1D3-AFB46D5FE254}" srcOrd="0" destOrd="0" presId="urn:microsoft.com/office/officeart/2005/8/layout/list1"/>
    <dgm:cxn modelId="{95089FAE-5147-48C1-80F9-9B568E987617}" type="presParOf" srcId="{EA0459E4-6CF1-462C-B1D3-AFB46D5FE254}" destId="{6D41B5EA-954D-4815-9861-2CE2E36DBD96}" srcOrd="0" destOrd="0" presId="urn:microsoft.com/office/officeart/2005/8/layout/list1"/>
    <dgm:cxn modelId="{D040EA47-7F2A-4353-B9D0-60CC318BD4EB}" type="presParOf" srcId="{EA0459E4-6CF1-462C-B1D3-AFB46D5FE254}" destId="{23BF5AA6-8BE2-46D0-912D-55F0B0A0F29E}" srcOrd="1" destOrd="0" presId="urn:microsoft.com/office/officeart/2005/8/layout/list1"/>
    <dgm:cxn modelId="{87A91051-0E72-4A32-B0F9-686D403C0307}" type="presParOf" srcId="{9F1B6607-645E-4C8E-BB9A-B6719A74B347}" destId="{D80218E4-7E72-4E21-9945-7CDCA999EDC1}" srcOrd="1" destOrd="0" presId="urn:microsoft.com/office/officeart/2005/8/layout/list1"/>
    <dgm:cxn modelId="{462C2D2C-4242-48F9-9123-D4F4E2323C35}" type="presParOf" srcId="{9F1B6607-645E-4C8E-BB9A-B6719A74B347}" destId="{6D87AE75-3D37-478B-ADF4-952113B3DD82}" srcOrd="2" destOrd="0" presId="urn:microsoft.com/office/officeart/2005/8/layout/list1"/>
    <dgm:cxn modelId="{422AF3F1-00E3-4317-9DF9-7463E2E2B19C}" type="presParOf" srcId="{9F1B6607-645E-4C8E-BB9A-B6719A74B347}" destId="{6B981AE3-A36A-4F0A-A973-3EBDFA50098C}" srcOrd="3" destOrd="0" presId="urn:microsoft.com/office/officeart/2005/8/layout/list1"/>
    <dgm:cxn modelId="{48EC56A9-AE45-481C-B4C7-D2E29730EDCA}" type="presParOf" srcId="{9F1B6607-645E-4C8E-BB9A-B6719A74B347}" destId="{0ECDFED8-DE3B-47CB-B72B-13E68AB432C8}" srcOrd="4" destOrd="0" presId="urn:microsoft.com/office/officeart/2005/8/layout/list1"/>
    <dgm:cxn modelId="{A4AE58D0-9416-45AF-8755-9235488C431F}" type="presParOf" srcId="{0ECDFED8-DE3B-47CB-B72B-13E68AB432C8}" destId="{520AEA22-FF60-4658-98A7-7238392D3217}" srcOrd="0" destOrd="0" presId="urn:microsoft.com/office/officeart/2005/8/layout/list1"/>
    <dgm:cxn modelId="{2C2D214A-6571-4941-80B3-6CFD43672EA2}" type="presParOf" srcId="{0ECDFED8-DE3B-47CB-B72B-13E68AB432C8}" destId="{3333CF08-C22C-4B97-AFEC-66D60F227277}" srcOrd="1" destOrd="0" presId="urn:microsoft.com/office/officeart/2005/8/layout/list1"/>
    <dgm:cxn modelId="{B087FF0D-7133-47FE-8DFE-96A85CD330A7}" type="presParOf" srcId="{9F1B6607-645E-4C8E-BB9A-B6719A74B347}" destId="{685098B4-75CD-4E9F-A8AC-AFFF51823E33}" srcOrd="5" destOrd="0" presId="urn:microsoft.com/office/officeart/2005/8/layout/list1"/>
    <dgm:cxn modelId="{EED90B00-6569-4308-8ADD-CF6C1CF752FD}" type="presParOf" srcId="{9F1B6607-645E-4C8E-BB9A-B6719A74B347}" destId="{84AFD840-33DF-440E-8D34-5EAEE8465B8E}" srcOrd="6" destOrd="0" presId="urn:microsoft.com/office/officeart/2005/8/layout/list1"/>
    <dgm:cxn modelId="{3830ED80-DDC1-4400-8A31-B462CE85E948}" type="presParOf" srcId="{9F1B6607-645E-4C8E-BB9A-B6719A74B347}" destId="{B9780819-D31D-4B5B-8C67-53B79C832930}" srcOrd="7" destOrd="0" presId="urn:microsoft.com/office/officeart/2005/8/layout/list1"/>
    <dgm:cxn modelId="{B47DABF6-96C1-40C0-B189-49A180F1E1DF}" type="presParOf" srcId="{9F1B6607-645E-4C8E-BB9A-B6719A74B347}" destId="{14A1C940-0477-4D20-BEA8-7FB052BAFEB9}" srcOrd="8" destOrd="0" presId="urn:microsoft.com/office/officeart/2005/8/layout/list1"/>
    <dgm:cxn modelId="{33949A62-E5D1-4FFF-AEFF-0A95E38FB112}" type="presParOf" srcId="{14A1C940-0477-4D20-BEA8-7FB052BAFEB9}" destId="{97589C71-C6E8-4B95-876D-B76042B8240C}" srcOrd="0" destOrd="0" presId="urn:microsoft.com/office/officeart/2005/8/layout/list1"/>
    <dgm:cxn modelId="{9B3D8192-8DFB-483C-A722-F7FEE0EAFC93}" type="presParOf" srcId="{14A1C940-0477-4D20-BEA8-7FB052BAFEB9}" destId="{9450B0AC-4090-4CC4-B1F1-D4FEF0EE4AF8}" srcOrd="1" destOrd="0" presId="urn:microsoft.com/office/officeart/2005/8/layout/list1"/>
    <dgm:cxn modelId="{0F202AE3-EE92-4076-87E5-18C62946E55C}" type="presParOf" srcId="{9F1B6607-645E-4C8E-BB9A-B6719A74B347}" destId="{5D6FC4A6-9BFB-47C0-A60F-3113089C334D}" srcOrd="9" destOrd="0" presId="urn:microsoft.com/office/officeart/2005/8/layout/list1"/>
    <dgm:cxn modelId="{053876EC-385B-4F03-913A-27E5678EEB69}" type="presParOf" srcId="{9F1B6607-645E-4C8E-BB9A-B6719A74B347}" destId="{8A89FCE8-086C-4089-93D5-51D0A2A11F3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92E57-D9D0-40A5-88E7-27CAE2071E39}">
      <dsp:nvSpPr>
        <dsp:cNvPr id="0" name=""/>
        <dsp:cNvSpPr/>
      </dsp:nvSpPr>
      <dsp:spPr>
        <a:xfrm rot="16200000">
          <a:off x="499268" y="-499268"/>
          <a:ext cx="2451100" cy="344963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sl-SI" sz="2400" kern="1200" smtClean="0"/>
            <a:t>Tehnična infrastruktura za vse obsežnejši in prenosno vse zahtevnejši promet</a:t>
          </a:r>
          <a:endParaRPr lang="sl-SI" sz="2400" kern="1200" dirty="0"/>
        </a:p>
      </dsp:txBody>
      <dsp:txXfrm rot="5400000">
        <a:off x="0" y="0"/>
        <a:ext cx="3449637" cy="1838325"/>
      </dsp:txXfrm>
    </dsp:sp>
    <dsp:sp modelId="{713BC5C7-6E41-4D04-B860-FFC139A011E6}">
      <dsp:nvSpPr>
        <dsp:cNvPr id="0" name=""/>
        <dsp:cNvSpPr/>
      </dsp:nvSpPr>
      <dsp:spPr>
        <a:xfrm>
          <a:off x="3449637" y="0"/>
          <a:ext cx="3449637" cy="24511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sl-SI" sz="2400" kern="1200" smtClean="0"/>
            <a:t>Omogoča enostaven dostop do globalnih uporabnikov brez diskriminacije in ovir. </a:t>
          </a:r>
          <a:endParaRPr lang="sl-SI" sz="2400" kern="1200" dirty="0"/>
        </a:p>
      </dsp:txBody>
      <dsp:txXfrm>
        <a:off x="3449637" y="0"/>
        <a:ext cx="3449637" cy="1838325"/>
      </dsp:txXfrm>
    </dsp:sp>
    <dsp:sp modelId="{9A14CD31-D406-4FA5-A276-AB196BF38E0B}">
      <dsp:nvSpPr>
        <dsp:cNvPr id="0" name=""/>
        <dsp:cNvSpPr/>
      </dsp:nvSpPr>
      <dsp:spPr>
        <a:xfrm rot="10800000">
          <a:off x="0" y="2451100"/>
          <a:ext cx="3449637" cy="24511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sl-SI" sz="2400" kern="1200" smtClean="0"/>
            <a:t>Velik </a:t>
          </a:r>
          <a:r>
            <a:rPr lang="sl-SI" sz="2400" kern="1200" dirty="0" smtClean="0"/>
            <a:t>vpliv na družbo – vprašanja o zasnovi, delovanju in upravljanju interneta</a:t>
          </a:r>
          <a:endParaRPr lang="sl-SI" sz="2400" kern="1200" dirty="0"/>
        </a:p>
      </dsp:txBody>
      <dsp:txXfrm rot="10800000">
        <a:off x="0" y="3063875"/>
        <a:ext cx="3449637" cy="1838325"/>
      </dsp:txXfrm>
    </dsp:sp>
    <dsp:sp modelId="{1AA3327E-A54D-4837-8A4B-9F67BDF46A2E}">
      <dsp:nvSpPr>
        <dsp:cNvPr id="0" name=""/>
        <dsp:cNvSpPr/>
      </dsp:nvSpPr>
      <dsp:spPr>
        <a:xfrm rot="5400000">
          <a:off x="3948906" y="1951831"/>
          <a:ext cx="2451100" cy="344963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sl-SI" sz="2400" kern="1200" dirty="0" smtClean="0"/>
            <a:t>Poskusi poseganja v internet - omejevanje nevtralnega in odprtega interneta </a:t>
          </a:r>
          <a:endParaRPr lang="sl-SI" sz="2400" kern="1200" dirty="0"/>
        </a:p>
      </dsp:txBody>
      <dsp:txXfrm rot="-5400000">
        <a:off x="3449637" y="3063874"/>
        <a:ext cx="3449637" cy="1838325"/>
      </dsp:txXfrm>
    </dsp:sp>
    <dsp:sp modelId="{AFC96FA9-9BB1-480B-AB5A-D11363896F9D}">
      <dsp:nvSpPr>
        <dsp:cNvPr id="0" name=""/>
        <dsp:cNvSpPr/>
      </dsp:nvSpPr>
      <dsp:spPr>
        <a:xfrm>
          <a:off x="2082804" y="1600200"/>
          <a:ext cx="2733665" cy="1701798"/>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l-SI" sz="2400" b="1" kern="1200" dirty="0" smtClean="0">
              <a:solidFill>
                <a:srgbClr val="990000"/>
              </a:solidFill>
            </a:rPr>
            <a:t>INTERNET – GLOBALNI KOMUNIKACIJSKI MEDIJ</a:t>
          </a:r>
          <a:endParaRPr lang="sl-SI" sz="2400" b="1" kern="1200" dirty="0">
            <a:solidFill>
              <a:srgbClr val="990000"/>
            </a:solidFill>
          </a:endParaRPr>
        </a:p>
      </dsp:txBody>
      <dsp:txXfrm>
        <a:off x="2165879" y="1683275"/>
        <a:ext cx="2567515" cy="153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92E57-D9D0-40A5-88E7-27CAE2071E39}">
      <dsp:nvSpPr>
        <dsp:cNvPr id="0" name=""/>
        <dsp:cNvSpPr/>
      </dsp:nvSpPr>
      <dsp:spPr>
        <a:xfrm rot="16200000">
          <a:off x="499268" y="-499268"/>
          <a:ext cx="2451100" cy="344963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sl-SI" sz="2600" kern="1200" smtClean="0"/>
            <a:t>Svoboden in odprt po svoji tehnični zasnovi</a:t>
          </a:r>
          <a:endParaRPr lang="sl-SI" sz="2600" kern="1200" dirty="0"/>
        </a:p>
      </dsp:txBody>
      <dsp:txXfrm rot="5400000">
        <a:off x="0" y="0"/>
        <a:ext cx="3449637" cy="1838325"/>
      </dsp:txXfrm>
    </dsp:sp>
    <dsp:sp modelId="{713BC5C7-6E41-4D04-B860-FFC139A011E6}">
      <dsp:nvSpPr>
        <dsp:cNvPr id="0" name=""/>
        <dsp:cNvSpPr/>
      </dsp:nvSpPr>
      <dsp:spPr>
        <a:xfrm>
          <a:off x="3449637" y="0"/>
          <a:ext cx="3449637" cy="24511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sl-SI" sz="2600" kern="1200" smtClean="0"/>
            <a:t>Nadaljnji razvoj, upravljanje, regulacija, zakonodaja, uporaba?</a:t>
          </a:r>
          <a:endParaRPr lang="sl-SI" sz="2600" kern="1200" dirty="0"/>
        </a:p>
      </dsp:txBody>
      <dsp:txXfrm>
        <a:off x="3449637" y="0"/>
        <a:ext cx="3449637" cy="1838325"/>
      </dsp:txXfrm>
    </dsp:sp>
    <dsp:sp modelId="{9A14CD31-D406-4FA5-A276-AB196BF38E0B}">
      <dsp:nvSpPr>
        <dsp:cNvPr id="0" name=""/>
        <dsp:cNvSpPr/>
      </dsp:nvSpPr>
      <dsp:spPr>
        <a:xfrm rot="10800000">
          <a:off x="0" y="2451100"/>
          <a:ext cx="3449637" cy="24511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sl-SI" sz="2600" kern="1200" smtClean="0"/>
            <a:t>Ostati mora odprt in svoboden javen komunikacijski prostor</a:t>
          </a:r>
          <a:endParaRPr lang="sl-SI" sz="2600" kern="1200" dirty="0"/>
        </a:p>
      </dsp:txBody>
      <dsp:txXfrm rot="10800000">
        <a:off x="0" y="3063875"/>
        <a:ext cx="3449637" cy="1838325"/>
      </dsp:txXfrm>
    </dsp:sp>
    <dsp:sp modelId="{1AA3327E-A54D-4837-8A4B-9F67BDF46A2E}">
      <dsp:nvSpPr>
        <dsp:cNvPr id="0" name=""/>
        <dsp:cNvSpPr/>
      </dsp:nvSpPr>
      <dsp:spPr>
        <a:xfrm rot="5400000">
          <a:off x="3948906" y="1951831"/>
          <a:ext cx="2451100" cy="344963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sl-SI" sz="2600" kern="1200" smtClean="0"/>
            <a:t>Neomejeno dostopen, nediskriminatoren, vsebinsko nevtralen</a:t>
          </a:r>
          <a:endParaRPr lang="sl-SI" sz="2600" kern="1200" dirty="0"/>
        </a:p>
      </dsp:txBody>
      <dsp:txXfrm rot="-5400000">
        <a:off x="3449637" y="3063874"/>
        <a:ext cx="3449637" cy="1838325"/>
      </dsp:txXfrm>
    </dsp:sp>
    <dsp:sp modelId="{AFC96FA9-9BB1-480B-AB5A-D11363896F9D}">
      <dsp:nvSpPr>
        <dsp:cNvPr id="0" name=""/>
        <dsp:cNvSpPr/>
      </dsp:nvSpPr>
      <dsp:spPr>
        <a:xfrm>
          <a:off x="2082804" y="1600200"/>
          <a:ext cx="2733665" cy="1701798"/>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sl-SI" sz="2600" b="1" kern="1200" smtClean="0">
              <a:solidFill>
                <a:srgbClr val="990000"/>
              </a:solidFill>
            </a:rPr>
            <a:t>PRIHODNJI INTERNET</a:t>
          </a:r>
          <a:endParaRPr lang="sl-SI" sz="2600" b="1" kern="1200" dirty="0">
            <a:solidFill>
              <a:srgbClr val="990000"/>
            </a:solidFill>
          </a:endParaRPr>
        </a:p>
      </dsp:txBody>
      <dsp:txXfrm>
        <a:off x="2165879" y="1683275"/>
        <a:ext cx="2567515" cy="1535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r>
              <a:rPr lang="sl-SI" smtClean="0"/>
              <a:t>Direktorat za informacijsko družbo</a:t>
            </a:r>
            <a:endParaRPr lang="sl-SI"/>
          </a:p>
        </p:txBody>
      </p:sp>
      <p:sp>
        <p:nvSpPr>
          <p:cNvPr id="19459"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1785E5B-4564-4251-A25B-236A806C7E52}" type="datetimeFigureOut">
              <a:rPr lang="sl-SI"/>
              <a:pPr>
                <a:defRPr/>
              </a:pPr>
              <a:t>13.5.2014</a:t>
            </a:fld>
            <a:endParaRPr lang="sl-SI"/>
          </a:p>
        </p:txBody>
      </p:sp>
      <p:sp>
        <p:nvSpPr>
          <p:cNvPr id="19460"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r>
              <a:rPr lang="sl-SI" smtClean="0"/>
              <a:t>30. Vitel, Omrežja prihodnosti</a:t>
            </a:r>
            <a:endParaRPr lang="sl-SI"/>
          </a:p>
        </p:txBody>
      </p:sp>
      <p:sp>
        <p:nvSpPr>
          <p:cNvPr id="19461"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D6D743EA-C25A-48FE-9FC8-E89E7B984883}" type="slidenum">
              <a:rPr lang="sl-SI"/>
              <a:pPr>
                <a:defRPr/>
              </a:pPr>
              <a:t>‹#›</a:t>
            </a:fld>
            <a:endParaRPr lang="sl-SI"/>
          </a:p>
        </p:txBody>
      </p:sp>
    </p:spTree>
    <p:extLst>
      <p:ext uri="{BB962C8B-B14F-4D97-AF65-F5344CB8AC3E}">
        <p14:creationId xmlns:p14="http://schemas.microsoft.com/office/powerpoint/2010/main" val="26498402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r>
              <a:rPr lang="sl-SI" smtClean="0"/>
              <a:t>Direktorat za informacijsko družbo</a:t>
            </a:r>
            <a:endParaRPr lang="sl-SI"/>
          </a:p>
        </p:txBody>
      </p:sp>
      <p:sp>
        <p:nvSpPr>
          <p:cNvPr id="1054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13D054E-90AA-4447-B3DE-8FD343647400}" type="datetimeFigureOut">
              <a:rPr lang="sl-SI"/>
              <a:pPr>
                <a:defRPr/>
              </a:pPr>
              <a:t>13.5.2014</a:t>
            </a:fld>
            <a:endParaRPr lang="sl-SI"/>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1054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r>
              <a:rPr lang="sl-SI" smtClean="0"/>
              <a:t>30. Vitel, Omrežja prihodnosti</a:t>
            </a:r>
            <a:endParaRPr lang="sl-SI"/>
          </a:p>
        </p:txBody>
      </p:sp>
      <p:sp>
        <p:nvSpPr>
          <p:cNvPr id="1054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60D0D0B-8F02-4B89-8CFA-A478F1098F2E}" type="slidenum">
              <a:rPr lang="sl-SI"/>
              <a:pPr>
                <a:defRPr/>
              </a:pPr>
              <a:t>‹#›</a:t>
            </a:fld>
            <a:endParaRPr lang="sl-SI"/>
          </a:p>
        </p:txBody>
      </p:sp>
    </p:spTree>
    <p:extLst>
      <p:ext uri="{BB962C8B-B14F-4D97-AF65-F5344CB8AC3E}">
        <p14:creationId xmlns:p14="http://schemas.microsoft.com/office/powerpoint/2010/main" val="420130045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fontScale="92500" lnSpcReduction="10000"/>
          </a:bodyPr>
          <a:lstStyle/>
          <a:p>
            <a:r>
              <a:rPr lang="sl-SI" dirty="0" smtClean="0"/>
              <a:t>Od samih začetkov globalnega razmaha</a:t>
            </a:r>
            <a:r>
              <a:rPr lang="sl-SI" baseline="0" dirty="0" smtClean="0"/>
              <a:t> interneta obstaja konflikt med prenosnimi komunikacijskimi omrežji in internetnim prometom, ki se po njih prenaša. Oba pola </a:t>
            </a:r>
            <a:r>
              <a:rPr lang="sl-SI" b="1" baseline="0" dirty="0" smtClean="0"/>
              <a:t>prenosna infrastruktura – vsebina </a:t>
            </a:r>
            <a:r>
              <a:rPr lang="sl-SI" baseline="0" dirty="0" smtClean="0"/>
              <a:t>sta neločljivo povezana in tvorita enoten internet. Tako smo hote ali nehote obsojeni na iskanje ravnovesja delovanja celovitega interneta.</a:t>
            </a:r>
            <a:endParaRPr lang="sl-SI" dirty="0" smtClean="0"/>
          </a:p>
          <a:p>
            <a:endParaRPr lang="sl-SI" dirty="0" smtClean="0"/>
          </a:p>
          <a:p>
            <a:r>
              <a:rPr lang="sl-SI" dirty="0" smtClean="0"/>
              <a:t>Elektronska </a:t>
            </a:r>
            <a:r>
              <a:rPr lang="sl-SI" dirty="0" smtClean="0"/>
              <a:t>komunikacijska </a:t>
            </a:r>
            <a:r>
              <a:rPr lang="sl-SI" b="1" dirty="0" smtClean="0"/>
              <a:t>omrežja nove generacije </a:t>
            </a:r>
            <a:r>
              <a:rPr lang="sl-SI" dirty="0" smtClean="0"/>
              <a:t>bodo praktično v celoti služila prenosu informacij po internetnem komunikacijskem modelu oz. protokolu, ne glede na vrsto </a:t>
            </a:r>
            <a:r>
              <a:rPr lang="sl-SI" dirty="0" err="1" smtClean="0"/>
              <a:t>prenašanih</a:t>
            </a:r>
            <a:r>
              <a:rPr lang="sl-SI" dirty="0" smtClean="0"/>
              <a:t> informacij. </a:t>
            </a:r>
            <a:r>
              <a:rPr lang="sl-SI" dirty="0" smtClean="0"/>
              <a:t>Neverjeten</a:t>
            </a:r>
            <a:r>
              <a:rPr lang="sl-SI" baseline="0" dirty="0" smtClean="0"/>
              <a:t> </a:t>
            </a:r>
            <a:r>
              <a:rPr lang="sl-SI" baseline="0" dirty="0" smtClean="0"/>
              <a:t>globalni razmah interneta je privedel do </a:t>
            </a:r>
            <a:r>
              <a:rPr lang="sl-SI" sz="1200" kern="1200" dirty="0" smtClean="0">
                <a:solidFill>
                  <a:schemeClr val="tx1"/>
                </a:solidFill>
                <a:effectLst/>
                <a:latin typeface="Calibri" pitchFamily="34" charset="0"/>
                <a:ea typeface="+mn-ea"/>
                <a:cs typeface="+mn-cs"/>
              </a:rPr>
              <a:t>daljnosežnih vplivov na življenje posameznikov in na celotno družbo</a:t>
            </a:r>
            <a:r>
              <a:rPr lang="sl-SI" baseline="0" dirty="0" smtClean="0"/>
              <a:t>, kar neizogibno vodi do odpiranja vprašanj o zasnovi, delovanju in upravljanju interneta. </a:t>
            </a:r>
            <a:r>
              <a:rPr lang="sl-SI" sz="1200" b="1" kern="1200" baseline="0" dirty="0" smtClean="0">
                <a:solidFill>
                  <a:schemeClr val="tx1"/>
                </a:solidFill>
                <a:effectLst/>
                <a:latin typeface="Calibri" pitchFamily="34" charset="0"/>
                <a:ea typeface="+mn-ea"/>
                <a:cs typeface="+mn-cs"/>
              </a:rPr>
              <a:t>H</a:t>
            </a:r>
            <a:r>
              <a:rPr lang="sl-SI" sz="1200" b="1" kern="1200" dirty="0" smtClean="0">
                <a:solidFill>
                  <a:schemeClr val="tx1"/>
                </a:solidFill>
                <a:effectLst/>
                <a:latin typeface="Calibri" pitchFamily="34" charset="0"/>
                <a:ea typeface="+mn-ea"/>
                <a:cs typeface="+mn-cs"/>
              </a:rPr>
              <a:t>iter razvoj v veliki meri temelji na enakopravni obravnavi internetnega prometa </a:t>
            </a:r>
            <a:r>
              <a:rPr lang="sl-SI" sz="1200" kern="1200" dirty="0" smtClean="0">
                <a:solidFill>
                  <a:schemeClr val="tx1"/>
                </a:solidFill>
                <a:effectLst/>
                <a:latin typeface="Calibri" pitchFamily="34" charset="0"/>
                <a:ea typeface="+mn-ea"/>
                <a:cs typeface="+mn-cs"/>
              </a:rPr>
              <a:t>v javnih komunikacijskih omrežjih, neodvisni od vsebine, aplikacij, storitev, naprav, vira ali cilja komunikacije</a:t>
            </a:r>
            <a:r>
              <a:rPr lang="sl-SI" sz="1200" kern="1200" baseline="0" dirty="0" smtClean="0">
                <a:solidFill>
                  <a:schemeClr val="tx1"/>
                </a:solidFill>
                <a:effectLst/>
                <a:latin typeface="Calibri" pitchFamily="34" charset="0"/>
                <a:ea typeface="+mn-ea"/>
                <a:cs typeface="+mn-cs"/>
              </a:rPr>
              <a:t> – NEVTRALNOST INTERNETA.</a:t>
            </a:r>
            <a:endParaRPr lang="sl-SI" dirty="0" smtClean="0"/>
          </a:p>
          <a:p>
            <a:endParaRPr lang="sl-SI" dirty="0" smtClean="0"/>
          </a:p>
          <a:p>
            <a:r>
              <a:rPr lang="sl-SI" b="1" dirty="0" smtClean="0"/>
              <a:t>Ločitev</a:t>
            </a:r>
            <a:r>
              <a:rPr lang="sl-SI" b="1" baseline="0" dirty="0" smtClean="0"/>
              <a:t> omrežne infrastrukture, ki promet prenaša, od tega prometa pa je tehnično bistvo nevtralnosti interneta</a:t>
            </a:r>
            <a:r>
              <a:rPr lang="sl-SI" baseline="0" dirty="0" smtClean="0"/>
              <a:t>. Pri prenosu naj se ves promet obravnava enakopravno.</a:t>
            </a:r>
          </a:p>
          <a:p>
            <a:endParaRPr lang="sl-SI" baseline="0" dirty="0" smtClean="0"/>
          </a:p>
          <a:p>
            <a:r>
              <a:rPr lang="sl-SI" baseline="0" dirty="0" smtClean="0"/>
              <a:t>Kot </a:t>
            </a:r>
            <a:r>
              <a:rPr lang="sl-SI" baseline="0" dirty="0" err="1" smtClean="0"/>
              <a:t>ponavadi</a:t>
            </a:r>
            <a:r>
              <a:rPr lang="sl-SI" baseline="0" dirty="0" smtClean="0"/>
              <a:t> v tehničnih sistemih, pa tudi tu problemi tičijo v podrobnostih.</a:t>
            </a:r>
          </a:p>
          <a:p>
            <a:endParaRPr lang="sl-SI" baseline="0" dirty="0" smtClean="0"/>
          </a:p>
          <a:p>
            <a:r>
              <a:rPr lang="sl-SI" baseline="0" dirty="0" smtClean="0"/>
              <a:t>Predstavil bom razmišljanja, ki so nas pred letom in pol vodila do vključitve določb za zaščito nevtralnosti interneta v ZEKom-1. Poleg tega bom orisal še aktualna dogajanja na tem področju.</a:t>
            </a:r>
            <a:endParaRPr lang="sl-SI" dirty="0" smtClean="0"/>
          </a:p>
          <a:p>
            <a:endParaRPr lang="sl-SI" dirty="0"/>
          </a:p>
        </p:txBody>
      </p:sp>
      <p:sp>
        <p:nvSpPr>
          <p:cNvPr id="4" name="Ograda številke diapozitiva 3"/>
          <p:cNvSpPr>
            <a:spLocks noGrp="1"/>
          </p:cNvSpPr>
          <p:nvPr>
            <p:ph type="sldNum" sz="quarter" idx="10"/>
          </p:nvPr>
        </p:nvSpPr>
        <p:spPr/>
        <p:txBody>
          <a:bodyPr/>
          <a:lstStyle/>
          <a:p>
            <a:pPr>
              <a:defRPr/>
            </a:pPr>
            <a:fld id="{560D0D0B-8F02-4B89-8CFA-A478F1098F2E}" type="slidenum">
              <a:rPr lang="sl-SI" smtClean="0"/>
              <a:pPr>
                <a:defRPr/>
              </a:pPr>
              <a:t>1</a:t>
            </a:fld>
            <a:endParaRPr lang="sl-SI"/>
          </a:p>
        </p:txBody>
      </p:sp>
      <p:sp>
        <p:nvSpPr>
          <p:cNvPr id="6" name="Ograda glave 5"/>
          <p:cNvSpPr>
            <a:spLocks noGrp="1"/>
          </p:cNvSpPr>
          <p:nvPr>
            <p:ph type="hdr" sz="quarter" idx="12"/>
          </p:nvPr>
        </p:nvSpPr>
        <p:spPr/>
        <p:txBody>
          <a:bodyPr/>
          <a:lstStyle/>
          <a:p>
            <a:pPr>
              <a:defRPr/>
            </a:pPr>
            <a:r>
              <a:rPr lang="sl-SI" smtClean="0"/>
              <a:t>Direktorat za informacijsko družbo</a:t>
            </a:r>
            <a:endParaRPr 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a:xfrm>
            <a:off x="237067" y="4114799"/>
            <a:ext cx="6366933" cy="5027613"/>
          </a:xfrm>
        </p:spPr>
        <p:txBody>
          <a:bodyPr/>
          <a:lstStyle/>
          <a:p>
            <a:r>
              <a:rPr lang="sl-SI" sz="1100" kern="1200" dirty="0" smtClean="0">
                <a:solidFill>
                  <a:schemeClr val="tx1"/>
                </a:solidFill>
                <a:effectLst/>
                <a:latin typeface="Calibri" pitchFamily="34" charset="0"/>
                <a:ea typeface="+mn-ea"/>
                <a:cs typeface="+mn-cs"/>
              </a:rPr>
              <a:t>Izhodišča:</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sl-SI" sz="1100" b="0" kern="1200" smtClean="0">
                <a:solidFill>
                  <a:schemeClr val="tx2"/>
                </a:solidFill>
                <a:latin typeface="Calibri" pitchFamily="34" charset="0"/>
                <a:ea typeface="+mn-ea"/>
                <a:cs typeface="+mn-cs"/>
              </a:rPr>
              <a:t>Nevtralnost interneta je</a:t>
            </a:r>
            <a:r>
              <a:rPr lang="sl-SI" sz="1100" b="0" kern="1200" baseline="0" smtClean="0">
                <a:solidFill>
                  <a:schemeClr val="tx2"/>
                </a:solidFill>
                <a:latin typeface="Calibri" pitchFamily="34" charset="0"/>
                <a:ea typeface="+mn-ea"/>
                <a:cs typeface="+mn-cs"/>
              </a:rPr>
              <a:t> eden</a:t>
            </a:r>
            <a:r>
              <a:rPr lang="sl-SI" sz="1100" b="0" kern="1200" smtClean="0">
                <a:solidFill>
                  <a:schemeClr val="tx2"/>
                </a:solidFill>
                <a:latin typeface="Calibri" pitchFamily="34" charset="0"/>
                <a:ea typeface="+mn-ea"/>
                <a:cs typeface="+mn-cs"/>
              </a:rPr>
              <a:t> osnovnih pogojev </a:t>
            </a:r>
            <a:r>
              <a:rPr lang="sl-SI" sz="1100" b="1" kern="1200" smtClean="0">
                <a:solidFill>
                  <a:schemeClr val="tx2"/>
                </a:solidFill>
                <a:latin typeface="Calibri" pitchFamily="34" charset="0"/>
                <a:ea typeface="+mn-ea"/>
                <a:cs typeface="+mn-cs"/>
              </a:rPr>
              <a:t>zagotavljanja </a:t>
            </a:r>
            <a:r>
              <a:rPr lang="sl-SI" sz="1100" b="1" kern="1200" dirty="0" smtClean="0">
                <a:solidFill>
                  <a:schemeClr val="tx2"/>
                </a:solidFill>
                <a:latin typeface="Calibri" pitchFamily="34" charset="0"/>
                <a:ea typeface="+mn-ea"/>
                <a:cs typeface="+mn-cs"/>
              </a:rPr>
              <a:t>odprtega in </a:t>
            </a:r>
            <a:r>
              <a:rPr lang="sl-SI" sz="1100" b="1" kern="1200" smtClean="0">
                <a:solidFill>
                  <a:schemeClr val="tx2"/>
                </a:solidFill>
                <a:latin typeface="Calibri" pitchFamily="34" charset="0"/>
                <a:ea typeface="+mn-ea"/>
                <a:cs typeface="+mn-cs"/>
              </a:rPr>
              <a:t>svobodnega interneta</a:t>
            </a:r>
            <a:r>
              <a:rPr lang="sl-SI" sz="1100" b="0" kern="1200" smtClean="0">
                <a:solidFill>
                  <a:schemeClr val="tx2"/>
                </a:solidFill>
                <a:latin typeface="Calibri" pitchFamily="34" charset="0"/>
                <a:ea typeface="+mn-ea"/>
                <a:cs typeface="+mn-cs"/>
              </a:rPr>
              <a:t>.</a:t>
            </a:r>
            <a:endParaRPr lang="sl-SI" sz="1100" b="1" kern="1200" dirty="0" smtClean="0">
              <a:solidFill>
                <a:schemeClr val="tx2"/>
              </a:solidFill>
              <a:latin typeface="Calibri" pitchFamily="34"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sl-SI" sz="1100" b="0" kern="1200" smtClean="0">
                <a:solidFill>
                  <a:schemeClr val="tx2"/>
                </a:solidFill>
                <a:latin typeface="Calibri" pitchFamily="34" charset="0"/>
                <a:ea typeface="+mn-ea"/>
                <a:cs typeface="+mn-cs"/>
              </a:rPr>
              <a:t>Nevtralnost interneta je temelj </a:t>
            </a:r>
            <a:r>
              <a:rPr lang="sl-SI" sz="1100" b="1" kern="1200" smtClean="0">
                <a:solidFill>
                  <a:schemeClr val="tx2"/>
                </a:solidFill>
                <a:latin typeface="Calibri" pitchFamily="34" charset="0"/>
                <a:ea typeface="+mn-ea"/>
                <a:cs typeface="+mn-cs"/>
              </a:rPr>
              <a:t>spodbudnega inovativnega in konkurenčnega okolja.</a:t>
            </a:r>
            <a:endParaRPr lang="sl-SI" sz="1100" b="1" kern="1200" dirty="0" smtClean="0">
              <a:solidFill>
                <a:schemeClr val="tx1"/>
              </a:solidFill>
              <a:effectLst/>
              <a:latin typeface="Calibri" pitchFamily="34"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sl-SI" sz="1100" kern="1200" smtClean="0">
                <a:solidFill>
                  <a:schemeClr val="tx1"/>
                </a:solidFill>
                <a:effectLst/>
                <a:latin typeface="Calibri" pitchFamily="34" charset="0"/>
                <a:ea typeface="+mn-ea"/>
                <a:cs typeface="+mn-cs"/>
              </a:rPr>
              <a:t>Gonilo </a:t>
            </a:r>
            <a:r>
              <a:rPr lang="sl-SI" sz="1100" kern="1200" dirty="0" smtClean="0">
                <a:solidFill>
                  <a:schemeClr val="tx1"/>
                </a:solidFill>
                <a:effectLst/>
                <a:latin typeface="Calibri" pitchFamily="34" charset="0"/>
                <a:ea typeface="+mn-ea"/>
                <a:cs typeface="+mn-cs"/>
              </a:rPr>
              <a:t>razvoja </a:t>
            </a:r>
            <a:r>
              <a:rPr lang="sl-SI" sz="1100" kern="1200" smtClean="0">
                <a:solidFill>
                  <a:schemeClr val="tx1"/>
                </a:solidFill>
                <a:effectLst/>
                <a:latin typeface="Calibri" pitchFamily="34" charset="0"/>
                <a:ea typeface="+mn-ea"/>
                <a:cs typeface="+mn-cs"/>
              </a:rPr>
              <a:t>interneta je brez</a:t>
            </a:r>
            <a:r>
              <a:rPr lang="sl-SI" sz="1100" kern="1200" baseline="0" smtClean="0">
                <a:solidFill>
                  <a:schemeClr val="tx1"/>
                </a:solidFill>
                <a:effectLst/>
                <a:latin typeface="Calibri" pitchFamily="34" charset="0"/>
                <a:ea typeface="+mn-ea"/>
                <a:cs typeface="+mn-cs"/>
              </a:rPr>
              <a:t> dvoma </a:t>
            </a:r>
            <a:r>
              <a:rPr lang="sl-SI" sz="1100" b="1" kern="1200" smtClean="0">
                <a:solidFill>
                  <a:schemeClr val="tx1"/>
                </a:solidFill>
                <a:effectLst/>
                <a:latin typeface="Calibri" pitchFamily="34" charset="0"/>
                <a:ea typeface="+mn-ea"/>
                <a:cs typeface="+mn-cs"/>
              </a:rPr>
              <a:t>nizek </a:t>
            </a:r>
            <a:r>
              <a:rPr lang="sl-SI" sz="1100" b="1" kern="1200" dirty="0" smtClean="0">
                <a:solidFill>
                  <a:schemeClr val="tx1"/>
                </a:solidFill>
                <a:effectLst/>
                <a:latin typeface="Calibri" pitchFamily="34" charset="0"/>
                <a:ea typeface="+mn-ea"/>
                <a:cs typeface="+mn-cs"/>
              </a:rPr>
              <a:t>vstopni prag za nove ponudnike vsebin in storitev</a:t>
            </a:r>
            <a:r>
              <a:rPr lang="sl-SI" sz="1100" kern="1200" dirty="0" smtClean="0">
                <a:solidFill>
                  <a:schemeClr val="tx1"/>
                </a:solidFill>
                <a:effectLst/>
                <a:latin typeface="Calibri" pitchFamily="34" charset="0"/>
                <a:ea typeface="+mn-ea"/>
                <a:cs typeface="+mn-cs"/>
              </a:rPr>
              <a:t>, ki jim je takoj in na enostaven način na voljo globalno svetovno internetno omrežje in vsi njegovi potencialni uporabniki. Uspeh novega poslovnega modela in novih internetnih vsebin, vključno s pripadajočimi storitvami, je praviloma odvisen le od inovativnosti </a:t>
            </a:r>
            <a:r>
              <a:rPr lang="sl-SI" sz="1100" kern="1200" smtClean="0">
                <a:solidFill>
                  <a:schemeClr val="tx1"/>
                </a:solidFill>
                <a:effectLst/>
                <a:latin typeface="Calibri" pitchFamily="34" charset="0"/>
                <a:ea typeface="+mn-ea"/>
                <a:cs typeface="+mn-cs"/>
              </a:rPr>
              <a:t>in kvalitete.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sl-SI" sz="1100" kern="1200" smtClean="0">
                <a:solidFill>
                  <a:schemeClr val="tx1"/>
                </a:solidFill>
                <a:effectLst/>
                <a:latin typeface="Calibri" pitchFamily="34" charset="0"/>
                <a:ea typeface="+mn-ea"/>
                <a:cs typeface="+mn-cs"/>
              </a:rPr>
              <a:t>Ne-nevtralen internet, v katerem bi imeli </a:t>
            </a:r>
            <a:r>
              <a:rPr lang="sl-SI" sz="1100" b="1" kern="1200" smtClean="0">
                <a:solidFill>
                  <a:schemeClr val="tx1"/>
                </a:solidFill>
                <a:effectLst/>
                <a:latin typeface="Calibri" pitchFamily="34" charset="0"/>
                <a:ea typeface="+mn-ea"/>
                <a:cs typeface="+mn-cs"/>
              </a:rPr>
              <a:t>prednost poslovno močni ponudniki vsebin in storitev</a:t>
            </a:r>
            <a:r>
              <a:rPr lang="sl-SI" sz="1100" kern="1200" smtClean="0">
                <a:solidFill>
                  <a:schemeClr val="tx1"/>
                </a:solidFill>
                <a:effectLst/>
                <a:latin typeface="Calibri" pitchFamily="34" charset="0"/>
                <a:ea typeface="+mn-ea"/>
                <a:cs typeface="+mn-cs"/>
              </a:rPr>
              <a:t>, bi izrazito </a:t>
            </a:r>
            <a:r>
              <a:rPr lang="sl-SI" sz="1100" b="1" kern="1200" smtClean="0">
                <a:solidFill>
                  <a:schemeClr val="tx1"/>
                </a:solidFill>
                <a:effectLst/>
                <a:latin typeface="Calibri" pitchFamily="34" charset="0"/>
                <a:ea typeface="+mn-ea"/>
                <a:cs typeface="+mn-cs"/>
              </a:rPr>
              <a:t>ohromil inovativni razvojni potencial interneta</a:t>
            </a:r>
            <a:r>
              <a:rPr lang="sl-SI" sz="1100" kern="1200" smtClean="0">
                <a:solidFill>
                  <a:schemeClr val="tx1"/>
                </a:solidFill>
                <a:effectLst/>
                <a:latin typeface="Calibri" pitchFamily="34" charset="0"/>
                <a:ea typeface="+mn-ea"/>
                <a:cs typeface="+mn-cs"/>
              </a:rPr>
              <a:t>. Prag za nove vstopnike v internetni univerzum bi bil preprosto previsok, zaradi česar bi zamrla ne samo inovativnost pri oblikovanju novih poslovnih modelov in storitev ampak tudi kreiranje novih digitalnih vsebin. V tem primeru bi se razvoj praktično ustavil, vstopili bi v obdobje vsebinske pasivnosti interneta, v katerem bi prevladovalo nekaj specializiranih globalnih ponudnikov vsebin in storitev. </a:t>
            </a:r>
            <a:r>
              <a:rPr lang="sl-SI" sz="1100" b="1" kern="1200" smtClean="0">
                <a:solidFill>
                  <a:schemeClr val="tx1"/>
                </a:solidFill>
                <a:effectLst/>
                <a:latin typeface="Calibri" pitchFamily="34" charset="0"/>
                <a:ea typeface="+mn-ea"/>
                <a:cs typeface="+mn-cs"/>
              </a:rPr>
              <a:t>Ogrožena bi bila demokratičnost, nediskriminatornost, transparentost, odprtost in svoboda interneta. </a:t>
            </a:r>
            <a:r>
              <a:rPr lang="sl-SI" sz="1100" kern="1200" smtClean="0">
                <a:solidFill>
                  <a:schemeClr val="tx1"/>
                </a:solidFill>
                <a:effectLst/>
                <a:latin typeface="Calibri" pitchFamily="34" charset="0"/>
                <a:ea typeface="+mn-ea"/>
                <a:cs typeface="+mn-cs"/>
              </a:rPr>
              <a:t>Glede na vpliv interneta na globalizirano svetovno družbo je tveganje odprave nevtralnosti interneta preprosto preveliko, česar bi se morali zavedati vsi deležniki usmerjanja razvoja.</a:t>
            </a:r>
            <a:endParaRPr lang="sl-SI" sz="1100" smtClean="0"/>
          </a:p>
          <a:p>
            <a:pPr marL="171450" indent="-171450">
              <a:buFontTx/>
              <a:buChar char="-"/>
            </a:pPr>
            <a:r>
              <a:rPr lang="sl-SI" sz="1100" kern="1200" smtClean="0">
                <a:solidFill>
                  <a:schemeClr val="tx2"/>
                </a:solidFill>
                <a:latin typeface="Calibri" pitchFamily="34" charset="0"/>
                <a:ea typeface="+mn-ea"/>
                <a:cs typeface="+mn-cs"/>
              </a:rPr>
              <a:t>ureditev izjem: upravljanje prometa, vloga države pri omejevanju neželenih in škodljivih vsebin (zaščita </a:t>
            </a:r>
            <a:r>
              <a:rPr lang="sl-SI" sz="1100" kern="1200" dirty="0" smtClean="0">
                <a:solidFill>
                  <a:schemeClr val="tx2"/>
                </a:solidFill>
                <a:latin typeface="Calibri" pitchFamily="34" charset="0"/>
                <a:ea typeface="+mn-ea"/>
                <a:cs typeface="+mn-cs"/>
              </a:rPr>
              <a:t>otrok</a:t>
            </a:r>
            <a:r>
              <a:rPr lang="sl-SI" sz="1100" kern="1200" smtClean="0">
                <a:solidFill>
                  <a:schemeClr val="tx2"/>
                </a:solidFill>
                <a:latin typeface="Calibri" pitchFamily="34" charset="0"/>
                <a:ea typeface="+mn-ea"/>
                <a:cs typeface="+mn-cs"/>
              </a:rPr>
              <a:t>, boj </a:t>
            </a:r>
            <a:r>
              <a:rPr lang="sl-SI" sz="1100" kern="1200" dirty="0" smtClean="0">
                <a:solidFill>
                  <a:schemeClr val="tx2"/>
                </a:solidFill>
                <a:latin typeface="Calibri" pitchFamily="34" charset="0"/>
                <a:ea typeface="+mn-ea"/>
                <a:cs typeface="+mn-cs"/>
              </a:rPr>
              <a:t>proti rasizmu, sovražnemu govoru, </a:t>
            </a:r>
            <a:r>
              <a:rPr lang="sl-SI" sz="1100" kern="1200" smtClean="0">
                <a:solidFill>
                  <a:schemeClr val="tx2"/>
                </a:solidFill>
                <a:latin typeface="Calibri" pitchFamily="34" charset="0"/>
                <a:ea typeface="+mn-ea"/>
                <a:cs typeface="+mn-cs"/>
              </a:rPr>
              <a:t>kibernetskemu kriminalu,</a:t>
            </a:r>
            <a:r>
              <a:rPr lang="sl-SI" sz="1100" kern="1200" baseline="0" smtClean="0">
                <a:solidFill>
                  <a:schemeClr val="tx2"/>
                </a:solidFill>
                <a:latin typeface="Calibri" pitchFamily="34" charset="0"/>
                <a:ea typeface="+mn-ea"/>
                <a:cs typeface="+mn-cs"/>
              </a:rPr>
              <a:t> </a:t>
            </a:r>
            <a:r>
              <a:rPr lang="sl-SI" sz="1100" kern="1200" smtClean="0">
                <a:solidFill>
                  <a:schemeClr val="tx2"/>
                </a:solidFill>
                <a:latin typeface="Calibri" pitchFamily="34" charset="0"/>
                <a:ea typeface="+mn-ea"/>
                <a:cs typeface="+mn-cs"/>
              </a:rPr>
              <a:t>prizadevanja </a:t>
            </a:r>
            <a:r>
              <a:rPr lang="sl-SI" sz="1100" kern="1200" dirty="0" smtClean="0">
                <a:solidFill>
                  <a:schemeClr val="tx2"/>
                </a:solidFill>
                <a:latin typeface="Calibri" pitchFamily="34" charset="0"/>
                <a:ea typeface="+mn-ea"/>
                <a:cs typeface="+mn-cs"/>
              </a:rPr>
              <a:t>za zagotovitev visokega nivo </a:t>
            </a:r>
            <a:r>
              <a:rPr lang="sl-SI" sz="1100" kern="1200" smtClean="0">
                <a:solidFill>
                  <a:schemeClr val="tx2"/>
                </a:solidFill>
                <a:latin typeface="Calibri" pitchFamily="34" charset="0"/>
                <a:ea typeface="+mn-ea"/>
                <a:cs typeface="+mn-cs"/>
              </a:rPr>
              <a:t>kibernetske varnosti)</a:t>
            </a:r>
            <a:endParaRPr lang="sl-SI" sz="1100" kern="1200" dirty="0" smtClean="0">
              <a:solidFill>
                <a:schemeClr val="tx2"/>
              </a:solidFill>
              <a:latin typeface="Calibri" pitchFamily="34" charset="0"/>
              <a:ea typeface="+mn-ea"/>
              <a:cs typeface="+mn-cs"/>
            </a:endParaRPr>
          </a:p>
          <a:p>
            <a:pPr marL="0" indent="0">
              <a:buFontTx/>
              <a:buNone/>
            </a:pPr>
            <a:r>
              <a:rPr lang="sl-SI" sz="1100" kern="1200" smtClean="0">
                <a:solidFill>
                  <a:schemeClr val="tx1"/>
                </a:solidFill>
                <a:effectLst/>
                <a:latin typeface="Calibri" pitchFamily="34" charset="0"/>
                <a:ea typeface="+mn-ea"/>
                <a:cs typeface="+mn-cs"/>
              </a:rPr>
              <a:t>V </a:t>
            </a:r>
            <a:r>
              <a:rPr lang="sl-SI" sz="1100" kern="1200" dirty="0" smtClean="0">
                <a:solidFill>
                  <a:schemeClr val="tx1"/>
                </a:solidFill>
                <a:effectLst/>
                <a:latin typeface="Calibri" pitchFamily="34" charset="0"/>
                <a:ea typeface="+mn-ea"/>
                <a:cs typeface="+mn-cs"/>
              </a:rPr>
              <a:t>sodobni družbi se vse večji del realnega življenja odvija preko, z ali ob uporabi interneta, zato si ne moremo postavljati vprašanja ali naj države internet regulirajo ali ne. Vprašanja so lahko le, </a:t>
            </a:r>
            <a:r>
              <a:rPr lang="sl-SI" sz="1100" b="1" kern="1200" dirty="0" smtClean="0">
                <a:solidFill>
                  <a:schemeClr val="tx1"/>
                </a:solidFill>
                <a:effectLst/>
                <a:latin typeface="Calibri" pitchFamily="34" charset="0"/>
                <a:ea typeface="+mn-ea"/>
                <a:cs typeface="+mn-cs"/>
              </a:rPr>
              <a:t>kakšna in kako obširna naj bo regulacija, da to ne bo neupravičeno omejevalo razvoja in uporabe interneta</a:t>
            </a:r>
            <a:r>
              <a:rPr lang="sl-SI" sz="1100" kern="1200" dirty="0" smtClean="0">
                <a:solidFill>
                  <a:schemeClr val="tx1"/>
                </a:solidFill>
                <a:effectLst/>
                <a:latin typeface="Calibri" pitchFamily="34" charset="0"/>
                <a:ea typeface="+mn-ea"/>
                <a:cs typeface="+mn-cs"/>
              </a:rPr>
              <a:t>. Omejevanje uporabe interneta je na načelni ravni legitimno le, če je v skladu z mednarodnimi normami in standardi, nujno potrebnimi za demokratične družbe in če je zakonodajno urejeno. V tem duhu je do sedaj veljavno stališče zahodnih držav, da je splošna zahteva po filtriranju, blokiranju ali kakršnikoli </a:t>
            </a:r>
            <a:r>
              <a:rPr lang="sl-SI" sz="1100" kern="1200" dirty="0" err="1" smtClean="0">
                <a:solidFill>
                  <a:schemeClr val="tx1"/>
                </a:solidFill>
                <a:effectLst/>
                <a:latin typeface="Calibri" pitchFamily="34" charset="0"/>
                <a:ea typeface="+mn-ea"/>
                <a:cs typeface="+mn-cs"/>
              </a:rPr>
              <a:t>diskriminatorni</a:t>
            </a:r>
            <a:r>
              <a:rPr lang="sl-SI" sz="1100" kern="1200" dirty="0" smtClean="0">
                <a:solidFill>
                  <a:schemeClr val="tx1"/>
                </a:solidFill>
                <a:effectLst/>
                <a:latin typeface="Calibri" pitchFamily="34" charset="0"/>
                <a:ea typeface="+mn-ea"/>
                <a:cs typeface="+mn-cs"/>
              </a:rPr>
              <a:t> obravnavi internetnega prometa prekomerna in nesprejemljiva, če ni skladna z natančno in ozko določenimi zakonitimi razlogi iz navedenega </a:t>
            </a:r>
            <a:r>
              <a:rPr lang="sl-SI" sz="1100" kern="1200" smtClean="0">
                <a:solidFill>
                  <a:schemeClr val="tx1"/>
                </a:solidFill>
                <a:effectLst/>
                <a:latin typeface="Calibri" pitchFamily="34" charset="0"/>
                <a:ea typeface="+mn-ea"/>
                <a:cs typeface="+mn-cs"/>
              </a:rPr>
              <a:t>nabora.</a:t>
            </a:r>
            <a:endParaRPr lang="sl-SI" sz="1100" kern="1200" dirty="0" smtClean="0">
              <a:solidFill>
                <a:schemeClr val="tx1"/>
              </a:solidFill>
              <a:effectLst/>
              <a:latin typeface="Calibri" pitchFamily="34" charset="0"/>
              <a:ea typeface="+mn-ea"/>
              <a:cs typeface="+mn-cs"/>
            </a:endParaRPr>
          </a:p>
        </p:txBody>
      </p:sp>
      <p:sp>
        <p:nvSpPr>
          <p:cNvPr id="4" name="Ograda glave 3"/>
          <p:cNvSpPr>
            <a:spLocks noGrp="1"/>
          </p:cNvSpPr>
          <p:nvPr>
            <p:ph type="hdr" sz="quarter" idx="10"/>
          </p:nvPr>
        </p:nvSpPr>
        <p:spPr/>
        <p:txBody>
          <a:bodyPr/>
          <a:lstStyle/>
          <a:p>
            <a:pPr>
              <a:defRPr/>
            </a:pPr>
            <a:r>
              <a:rPr lang="sl-SI" smtClean="0"/>
              <a:t>Direktorat za informacijsko družbo</a:t>
            </a:r>
            <a:endParaRPr lang="sl-SI"/>
          </a:p>
        </p:txBody>
      </p:sp>
      <p:sp>
        <p:nvSpPr>
          <p:cNvPr id="6" name="Ograda številke diapozitiva 5"/>
          <p:cNvSpPr>
            <a:spLocks noGrp="1"/>
          </p:cNvSpPr>
          <p:nvPr>
            <p:ph type="sldNum" sz="quarter" idx="12"/>
          </p:nvPr>
        </p:nvSpPr>
        <p:spPr/>
        <p:txBody>
          <a:bodyPr/>
          <a:lstStyle/>
          <a:p>
            <a:pPr>
              <a:defRPr/>
            </a:pPr>
            <a:fld id="{560D0D0B-8F02-4B89-8CFA-A478F1098F2E}" type="slidenum">
              <a:rPr lang="sl-SI" smtClean="0"/>
              <a:pPr>
                <a:defRPr/>
              </a:pPr>
              <a:t>10</a:t>
            </a:fld>
            <a:endParaRPr lang="sl-SI"/>
          </a:p>
        </p:txBody>
      </p:sp>
    </p:spTree>
    <p:extLst>
      <p:ext uri="{BB962C8B-B14F-4D97-AF65-F5344CB8AC3E}">
        <p14:creationId xmlns:p14="http://schemas.microsoft.com/office/powerpoint/2010/main" val="3512417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a:xfrm>
            <a:off x="213360" y="4251960"/>
            <a:ext cx="6385560" cy="4549140"/>
          </a:xfrm>
        </p:spPr>
        <p:txBody>
          <a:bodyPr/>
          <a:lstStyle/>
          <a:p>
            <a:r>
              <a:rPr lang="sl-SI" sz="1000" kern="1200" dirty="0" smtClean="0">
                <a:solidFill>
                  <a:schemeClr val="tx1"/>
                </a:solidFill>
                <a:effectLst/>
              </a:rPr>
              <a:t>Definicija nevtralnosti interneta v Zakonu o elektronskih komunikacijah (ZEKom-1) sledi definiciji, ki jo je sprejel BEREC.</a:t>
            </a:r>
          </a:p>
          <a:p>
            <a:r>
              <a:rPr lang="sl-SI" sz="1000" kern="1200" dirty="0" smtClean="0">
                <a:solidFill>
                  <a:schemeClr val="tx1"/>
                </a:solidFill>
                <a:effectLst/>
              </a:rPr>
              <a:t>Načelo nevtralnosti interneta je določeno v 37. točki 3. člena ZEKom-1, ki pravi, da je nevtralnost interneta načelo, po katerem se vsak internetni promet po javnem komunikacijskem omrežju obravnava enakovredno, to je neodvisno od vsebine, aplikacij, storitev, naprave, vira in cilja komunikacije.</a:t>
            </a:r>
            <a:endParaRPr lang="sl-SI" sz="1000" dirty="0" smtClean="0"/>
          </a:p>
          <a:p>
            <a:r>
              <a:rPr lang="sl-SI" sz="1000" kern="1200" dirty="0" smtClean="0">
                <a:solidFill>
                  <a:schemeClr val="tx1"/>
                </a:solidFill>
                <a:effectLst/>
              </a:rPr>
              <a:t>Določbe o </a:t>
            </a:r>
            <a:r>
              <a:rPr lang="sl-SI" sz="1000" b="1" kern="1200" dirty="0" smtClean="0">
                <a:solidFill>
                  <a:schemeClr val="tx1"/>
                </a:solidFill>
                <a:effectLst/>
              </a:rPr>
              <a:t>nevtralnosti interneta v ZEKom-1</a:t>
            </a:r>
            <a:r>
              <a:rPr lang="sl-SI" sz="1000" kern="1200" dirty="0" smtClean="0">
                <a:solidFill>
                  <a:schemeClr val="tx1"/>
                </a:solidFill>
                <a:effectLst/>
              </a:rPr>
              <a:t> tako zasledujejo načelo, da ponudniki lahko ponujajo, uporabniki pa uporabljajo katerokoli internetno storitev ali vsebino, ne da bi jo operaterji omrežij, ki izvajajo storitev dostopa do interneta ali izvajalci storitev dostopa do interneta, omejili ali razvrednotili. Enakopravna obravnava internetnega prometa je hkrati ključni pogoj za razvoj novih inovativnih storitev, zato je tudi v interesu nadaljnjega razvoja nujno potrebno ohranjati odprt in nevtralen značaj interneta. Katerakoli storitev dostopna preko interneta ne sme biti omejevana, tudi če je konkurenčna storitvi operaterjev omrežij, ki izvajajo storitev dostopa do interneta ali izvajalcem storitev dostopa do interneta.</a:t>
            </a:r>
          </a:p>
          <a:p>
            <a:pPr marL="0" marR="0" indent="0" algn="l" defTabSz="914400" rtl="0" eaLnBrk="0" fontAlgn="base" latinLnBrk="0" hangingPunct="0">
              <a:lnSpc>
                <a:spcPct val="100000"/>
              </a:lnSpc>
              <a:spcBef>
                <a:spcPct val="30000"/>
              </a:spcBef>
              <a:spcAft>
                <a:spcPct val="0"/>
              </a:spcAft>
              <a:buClrTx/>
              <a:buSzTx/>
              <a:buFontTx/>
              <a:buNone/>
              <a:tabLst/>
              <a:defRPr/>
            </a:pPr>
            <a:r>
              <a:rPr lang="sl-SI" sz="1000" kern="1200" dirty="0" smtClean="0">
                <a:solidFill>
                  <a:schemeClr val="tx1"/>
                </a:solidFill>
                <a:effectLst/>
              </a:rPr>
              <a:t>ZEKom-1 nevtralnost interneta določa v 203. členu, ki v osnovi temelji na »Izjavi Komisije o nevtralnosti omrežja«, s katero Evropska komisija daje velik pomen ohranitvi odprtega in nevtralnega značaja interneta, kot sama navaja, upoštevajoč voljo obeh (EU) so-zakonodajalcev. Evropska komisija poudarja, da je </a:t>
            </a:r>
            <a:r>
              <a:rPr lang="sl-SI" sz="1000" b="1" kern="1200" dirty="0" smtClean="0">
                <a:solidFill>
                  <a:schemeClr val="tx1"/>
                </a:solidFill>
                <a:effectLst/>
              </a:rPr>
              <a:t>zagotavljanje nevtralnosti interneta ključno za zaščito omrežnih svoboščin uporabnikov interneta</a:t>
            </a:r>
            <a:r>
              <a:rPr lang="sl-SI" sz="1000" kern="1200" dirty="0" smtClean="0">
                <a:solidFill>
                  <a:schemeClr val="tx1"/>
                </a:solidFill>
                <a:effectLst/>
              </a:rPr>
              <a:t>.</a:t>
            </a:r>
          </a:p>
          <a:p>
            <a:r>
              <a:rPr lang="sl-SI" sz="1000" u="sng" kern="1200" dirty="0" smtClean="0">
                <a:solidFill>
                  <a:schemeClr val="tx1"/>
                </a:solidFill>
                <a:effectLst/>
              </a:rPr>
              <a:t>Politični cilj</a:t>
            </a:r>
            <a:r>
              <a:rPr lang="sl-SI" sz="1000" kern="1200" dirty="0" smtClean="0">
                <a:solidFill>
                  <a:schemeClr val="tx1"/>
                </a:solidFill>
                <a:effectLst/>
              </a:rPr>
              <a:t> je v ZEKom-1 razviden:</a:t>
            </a:r>
          </a:p>
          <a:p>
            <a:r>
              <a:rPr lang="sl-SI" sz="1000" kern="1200" dirty="0" smtClean="0">
                <a:solidFill>
                  <a:schemeClr val="tx1"/>
                </a:solidFill>
                <a:effectLst/>
              </a:rPr>
              <a:t> </a:t>
            </a:r>
            <a:r>
              <a:rPr lang="sl-SI" sz="1000" b="1" i="1" kern="1200" dirty="0" smtClean="0">
                <a:solidFill>
                  <a:schemeClr val="tx1"/>
                </a:solidFill>
                <a:effectLst/>
              </a:rPr>
              <a:t>197. člen (podpiranje interesov državljanov)</a:t>
            </a:r>
            <a:endParaRPr lang="sl-SI" sz="1000" b="1" kern="1200" dirty="0" smtClean="0">
              <a:solidFill>
                <a:schemeClr val="tx1"/>
              </a:solidFill>
              <a:effectLst/>
            </a:endParaRPr>
          </a:p>
          <a:p>
            <a:r>
              <a:rPr lang="sl-SI" sz="1000" i="1" kern="1200" dirty="0" smtClean="0">
                <a:solidFill>
                  <a:schemeClr val="tx1"/>
                </a:solidFill>
                <a:effectLst/>
              </a:rPr>
              <a:t>Agencija podpira interese državljanov med drugim tako, da zlasti:</a:t>
            </a:r>
          </a:p>
          <a:p>
            <a:r>
              <a:rPr lang="sl-SI" sz="1000" i="1" kern="1200" dirty="0" smtClean="0">
                <a:solidFill>
                  <a:schemeClr val="tx1"/>
                </a:solidFill>
                <a:effectLst/>
              </a:rPr>
              <a:t>7. spodbuja možnost dostopa in razširjanja informacij ali uporabe aplikacij ter storitev po lastni izbiri končnih uporabnikov,</a:t>
            </a:r>
            <a:endParaRPr lang="sl-SI" sz="1000" kern="1200" dirty="0" smtClean="0">
              <a:solidFill>
                <a:schemeClr val="tx1"/>
              </a:solidFill>
              <a:effectLst/>
            </a:endParaRPr>
          </a:p>
          <a:p>
            <a:r>
              <a:rPr lang="sl-SI" sz="1000" i="1" kern="1200" dirty="0" smtClean="0">
                <a:solidFill>
                  <a:schemeClr val="tx1"/>
                </a:solidFill>
                <a:effectLst/>
              </a:rPr>
              <a:t>8. spodbuja ohranitev odprtega in nevtralnega značaja interneta.</a:t>
            </a:r>
            <a:endParaRPr lang="sl-SI" sz="1000" kern="1200" dirty="0" smtClean="0">
              <a:solidFill>
                <a:schemeClr val="tx1"/>
              </a:solidFill>
              <a:effectLst/>
            </a:endParaRPr>
          </a:p>
          <a:p>
            <a:r>
              <a:rPr lang="sl-SI" sz="1000" b="0" kern="1200" dirty="0" smtClean="0">
                <a:solidFill>
                  <a:schemeClr val="tx1"/>
                </a:solidFill>
                <a:effectLst/>
              </a:rPr>
              <a:t>Kot </a:t>
            </a:r>
            <a:r>
              <a:rPr lang="sl-SI" sz="1000" b="0" u="sng" kern="1200" dirty="0" err="1" smtClean="0">
                <a:solidFill>
                  <a:schemeClr val="tx1"/>
                </a:solidFill>
                <a:effectLst/>
              </a:rPr>
              <a:t>regulativno</a:t>
            </a:r>
            <a:r>
              <a:rPr lang="sl-SI" sz="1000" b="0" u="sng" kern="1200" dirty="0" smtClean="0">
                <a:solidFill>
                  <a:schemeClr val="tx1"/>
                </a:solidFill>
                <a:effectLst/>
              </a:rPr>
              <a:t> načelo </a:t>
            </a:r>
            <a:r>
              <a:rPr lang="sl-SI" sz="1000" b="1" i="1" kern="1200" dirty="0" smtClean="0">
                <a:solidFill>
                  <a:schemeClr val="tx1"/>
                </a:solidFill>
                <a:effectLst/>
              </a:rPr>
              <a:t>198. člen (</a:t>
            </a:r>
            <a:r>
              <a:rPr lang="sl-SI" sz="1000" b="1" i="1" kern="1200" dirty="0" err="1" smtClean="0">
                <a:solidFill>
                  <a:schemeClr val="tx1"/>
                </a:solidFill>
                <a:effectLst/>
              </a:rPr>
              <a:t>regulativna</a:t>
            </a:r>
            <a:r>
              <a:rPr lang="sl-SI" sz="1000" b="1" i="1" kern="1200" dirty="0" smtClean="0">
                <a:solidFill>
                  <a:schemeClr val="tx1"/>
                </a:solidFill>
                <a:effectLst/>
              </a:rPr>
              <a:t> načela)</a:t>
            </a:r>
            <a:endParaRPr lang="sl-SI" sz="1000" b="1" kern="1200" dirty="0" smtClean="0">
              <a:solidFill>
                <a:schemeClr val="tx1"/>
              </a:solidFill>
              <a:effectLst/>
            </a:endParaRPr>
          </a:p>
          <a:p>
            <a:r>
              <a:rPr lang="sl-SI" sz="1000" i="1" kern="1200" dirty="0" smtClean="0">
                <a:solidFill>
                  <a:schemeClr val="tx1"/>
                </a:solidFill>
                <a:effectLst/>
              </a:rPr>
              <a:t>Agencija pri uresničevanju ciljev iz 194. do 197. člena tega zakona uporabi objektivna, pregledna, </a:t>
            </a:r>
            <a:r>
              <a:rPr lang="sl-SI" sz="1000" i="1" kern="1200" dirty="0" err="1" smtClean="0">
                <a:solidFill>
                  <a:schemeClr val="tx1"/>
                </a:solidFill>
                <a:effectLst/>
              </a:rPr>
              <a:t>nediskriminacijska</a:t>
            </a:r>
            <a:r>
              <a:rPr lang="sl-SI" sz="1000" i="1" kern="1200" dirty="0" smtClean="0">
                <a:solidFill>
                  <a:schemeClr val="tx1"/>
                </a:solidFill>
                <a:effectLst/>
              </a:rPr>
              <a:t> in sorazmerna </a:t>
            </a:r>
            <a:r>
              <a:rPr lang="sl-SI" sz="1000" i="1" kern="1200" dirty="0" err="1" smtClean="0">
                <a:solidFill>
                  <a:schemeClr val="tx1"/>
                </a:solidFill>
                <a:effectLst/>
              </a:rPr>
              <a:t>regulativna</a:t>
            </a:r>
            <a:r>
              <a:rPr lang="sl-SI" sz="1000" i="1" kern="1200" dirty="0" smtClean="0">
                <a:solidFill>
                  <a:schemeClr val="tx1"/>
                </a:solidFill>
                <a:effectLst/>
              </a:rPr>
              <a:t> načela med drugim s:</a:t>
            </a:r>
            <a:endParaRPr lang="sl-SI" sz="1000" kern="1200" dirty="0" smtClean="0">
              <a:solidFill>
                <a:schemeClr val="tx1"/>
              </a:solidFill>
              <a:effectLst/>
            </a:endParaRPr>
          </a:p>
          <a:p>
            <a:r>
              <a:rPr lang="sl-SI" sz="1000" i="1" kern="1200" dirty="0" smtClean="0">
                <a:solidFill>
                  <a:schemeClr val="tx1"/>
                </a:solidFill>
                <a:effectLst/>
              </a:rPr>
              <a:t>3. zaščito konkurence v korist uporabnikov, vključno s spodbujanjem ohranjanja odprtega in nevtralnega značaja interneta in, če je potrebno, s spodbujanjem konkurence na področju infrastrukture.</a:t>
            </a:r>
            <a:endParaRPr lang="sl-SI" sz="1000" kern="120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l-SI" sz="1000" b="0" dirty="0"/>
          </a:p>
        </p:txBody>
      </p:sp>
      <p:sp>
        <p:nvSpPr>
          <p:cNvPr id="4" name="Ograda glave 3"/>
          <p:cNvSpPr>
            <a:spLocks noGrp="1"/>
          </p:cNvSpPr>
          <p:nvPr>
            <p:ph type="hdr" sz="quarter" idx="10"/>
          </p:nvPr>
        </p:nvSpPr>
        <p:spPr/>
        <p:txBody>
          <a:bodyPr/>
          <a:lstStyle/>
          <a:p>
            <a:pPr>
              <a:defRPr/>
            </a:pPr>
            <a:r>
              <a:rPr lang="sl-SI" smtClean="0"/>
              <a:t>Direktorat za informacijsko družbo</a:t>
            </a:r>
            <a:endParaRPr lang="sl-SI"/>
          </a:p>
        </p:txBody>
      </p:sp>
      <p:sp>
        <p:nvSpPr>
          <p:cNvPr id="6" name="Ograda številke diapozitiva 5"/>
          <p:cNvSpPr>
            <a:spLocks noGrp="1"/>
          </p:cNvSpPr>
          <p:nvPr>
            <p:ph type="sldNum" sz="quarter" idx="12"/>
          </p:nvPr>
        </p:nvSpPr>
        <p:spPr/>
        <p:txBody>
          <a:bodyPr/>
          <a:lstStyle/>
          <a:p>
            <a:pPr>
              <a:defRPr/>
            </a:pPr>
            <a:fld id="{560D0D0B-8F02-4B89-8CFA-A478F1098F2E}" type="slidenum">
              <a:rPr lang="sl-SI" smtClean="0"/>
              <a:pPr>
                <a:defRPr/>
              </a:pPr>
              <a:t>11</a:t>
            </a:fld>
            <a:endParaRPr lang="sl-SI" dirty="0"/>
          </a:p>
        </p:txBody>
      </p:sp>
    </p:spTree>
    <p:extLst>
      <p:ext uri="{BB962C8B-B14F-4D97-AF65-F5344CB8AC3E}">
        <p14:creationId xmlns:p14="http://schemas.microsoft.com/office/powerpoint/2010/main" val="4252267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l-SI" sz="1200" kern="1200" dirty="0" smtClean="0">
                <a:solidFill>
                  <a:schemeClr val="tx1"/>
                </a:solidFill>
                <a:effectLst/>
                <a:latin typeface="Calibri" pitchFamily="34" charset="0"/>
                <a:ea typeface="+mn-ea"/>
                <a:cs typeface="+mn-cs"/>
              </a:rPr>
              <a:t>Prvi odstavek 203. člena določa, da mora agencija skladno z usmeritvijo podpiranja interesov državljanov spodbujati možnost dostopa in razširjanja informacij ali uporabe programov, aplikacij in storitev po lastni izbiri končnih uporabnikov, in s tem spodbujati ohranitev odprtega in nevtralnega značaja interneta.</a:t>
            </a:r>
          </a:p>
          <a:p>
            <a:endParaRPr lang="sl-SI" dirty="0"/>
          </a:p>
        </p:txBody>
      </p:sp>
      <p:sp>
        <p:nvSpPr>
          <p:cNvPr id="4" name="Ograda glave 3"/>
          <p:cNvSpPr>
            <a:spLocks noGrp="1"/>
          </p:cNvSpPr>
          <p:nvPr>
            <p:ph type="hdr" sz="quarter" idx="10"/>
          </p:nvPr>
        </p:nvSpPr>
        <p:spPr/>
        <p:txBody>
          <a:bodyPr/>
          <a:lstStyle/>
          <a:p>
            <a:pPr>
              <a:defRPr/>
            </a:pPr>
            <a:r>
              <a:rPr lang="sl-SI" smtClean="0"/>
              <a:t>Direktorat za informacijsko družbo</a:t>
            </a:r>
            <a:endParaRPr lang="sl-SI"/>
          </a:p>
        </p:txBody>
      </p:sp>
      <p:sp>
        <p:nvSpPr>
          <p:cNvPr id="6" name="Ograda številke diapozitiva 5"/>
          <p:cNvSpPr>
            <a:spLocks noGrp="1"/>
          </p:cNvSpPr>
          <p:nvPr>
            <p:ph type="sldNum" sz="quarter" idx="12"/>
          </p:nvPr>
        </p:nvSpPr>
        <p:spPr/>
        <p:txBody>
          <a:bodyPr/>
          <a:lstStyle/>
          <a:p>
            <a:pPr>
              <a:defRPr/>
            </a:pPr>
            <a:fld id="{560D0D0B-8F02-4B89-8CFA-A478F1098F2E}" type="slidenum">
              <a:rPr lang="sl-SI" smtClean="0"/>
              <a:pPr>
                <a:defRPr/>
              </a:pPr>
              <a:t>12</a:t>
            </a:fld>
            <a:endParaRPr lang="sl-SI"/>
          </a:p>
        </p:txBody>
      </p:sp>
    </p:spTree>
    <p:extLst>
      <p:ext uri="{BB962C8B-B14F-4D97-AF65-F5344CB8AC3E}">
        <p14:creationId xmlns:p14="http://schemas.microsoft.com/office/powerpoint/2010/main" val="514928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l-SI" sz="1200" kern="1200" dirty="0" smtClean="0">
                <a:solidFill>
                  <a:schemeClr val="tx1"/>
                </a:solidFill>
                <a:effectLst/>
                <a:latin typeface="Calibri" pitchFamily="34" charset="0"/>
                <a:ea typeface="+mn-ea"/>
                <a:cs typeface="+mn-cs"/>
              </a:rPr>
              <a:t>V drugem odstavku je posebej poudarjeno, da mora agencija cilje iz prvega odstavka člena še posebej upoštevati pri izvajanju nekaterih svojih pristojnosti iz poglavja ZEKom-1 o pravicah uporabnikov. Gre za določbe tretje in četrte točke drugega odstavka 132. člena, tretjega ter četrtega odstavka 133. člena in druge točke prvega odstavka 129. člena ZEKom-1, ki pomenijo prenos določb Direktive o univerzalnih storitvah, na katere posebej opozarja Izjava Komisije (gre za člene 20 (1) (b) ter 21 (3) (c) in (d) ter člen 22 (3) Direktive o univerzalnih </a:t>
            </a:r>
            <a:r>
              <a:rPr lang="sl-SI" sz="1200" kern="1200" smtClean="0">
                <a:solidFill>
                  <a:schemeClr val="tx1"/>
                </a:solidFill>
                <a:effectLst/>
                <a:latin typeface="Calibri" pitchFamily="34" charset="0"/>
                <a:ea typeface="+mn-ea"/>
                <a:cs typeface="+mn-cs"/>
              </a:rPr>
              <a:t>storitvah).</a:t>
            </a:r>
          </a:p>
          <a:p>
            <a:pPr marL="0" marR="0" indent="0" algn="l" defTabSz="914400" rtl="0" eaLnBrk="0" fontAlgn="base" latinLnBrk="0" hangingPunct="0">
              <a:lnSpc>
                <a:spcPct val="100000"/>
              </a:lnSpc>
              <a:spcBef>
                <a:spcPct val="30000"/>
              </a:spcBef>
              <a:spcAft>
                <a:spcPct val="0"/>
              </a:spcAft>
              <a:buClrTx/>
              <a:buSzTx/>
              <a:buFontTx/>
              <a:buNone/>
              <a:tabLst/>
              <a:defRPr/>
            </a:pPr>
            <a:endParaRPr lang="sl-SI" sz="1200" kern="120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l-SI" sz="1200" kern="1200" smtClean="0">
                <a:solidFill>
                  <a:schemeClr val="tx1"/>
                </a:solidFill>
                <a:effectLst/>
                <a:latin typeface="Calibri" pitchFamily="34" charset="0"/>
                <a:ea typeface="+mn-ea"/>
                <a:cs typeface="+mn-cs"/>
              </a:rPr>
              <a:t>V </a:t>
            </a:r>
            <a:r>
              <a:rPr lang="sl-SI" sz="1200" kern="1200" dirty="0" smtClean="0">
                <a:solidFill>
                  <a:schemeClr val="tx1"/>
                </a:solidFill>
                <a:effectLst/>
                <a:latin typeface="Calibri" pitchFamily="34" charset="0"/>
                <a:ea typeface="+mn-ea"/>
                <a:cs typeface="+mn-cs"/>
              </a:rPr>
              <a:t>naročniške pogodbe morajo biti tako </a:t>
            </a:r>
            <a:r>
              <a:rPr lang="sl-SI" sz="1200" kern="1200" smtClean="0">
                <a:solidFill>
                  <a:schemeClr val="tx1"/>
                </a:solidFill>
                <a:effectLst/>
                <a:latin typeface="Calibri" pitchFamily="34" charset="0"/>
                <a:ea typeface="+mn-ea"/>
                <a:cs typeface="+mn-cs"/>
              </a:rPr>
              <a:t>vključeni podatki:</a:t>
            </a:r>
          </a:p>
          <a:p>
            <a:pPr marL="0" marR="0" indent="0" algn="l" defTabSz="914400" rtl="0" eaLnBrk="0" fontAlgn="base" latinLnBrk="0" hangingPunct="0">
              <a:lnSpc>
                <a:spcPct val="100000"/>
              </a:lnSpc>
              <a:spcBef>
                <a:spcPct val="30000"/>
              </a:spcBef>
              <a:spcAft>
                <a:spcPct val="0"/>
              </a:spcAft>
              <a:buClrTx/>
              <a:buSzTx/>
              <a:buFontTx/>
              <a:buChar char="-"/>
              <a:tabLst/>
              <a:defRPr/>
            </a:pPr>
            <a:r>
              <a:rPr lang="sl-SI" sz="1200" kern="1200" smtClean="0">
                <a:solidFill>
                  <a:schemeClr val="tx1"/>
                </a:solidFill>
                <a:effectLst/>
                <a:latin typeface="Calibri" pitchFamily="34" charset="0"/>
                <a:ea typeface="+mn-ea"/>
                <a:cs typeface="+mn-cs"/>
              </a:rPr>
              <a:t> o </a:t>
            </a:r>
            <a:r>
              <a:rPr lang="sl-SI" sz="1200" kern="1200" dirty="0" smtClean="0">
                <a:solidFill>
                  <a:schemeClr val="tx1"/>
                </a:solidFill>
                <a:effectLst/>
                <a:latin typeface="Calibri" pitchFamily="34" charset="0"/>
                <a:ea typeface="+mn-ea"/>
                <a:cs typeface="+mn-cs"/>
              </a:rPr>
              <a:t>omejevanju dostopa do storitev </a:t>
            </a:r>
            <a:r>
              <a:rPr lang="sl-SI" sz="1200" kern="1200" smtClean="0">
                <a:solidFill>
                  <a:schemeClr val="tx1"/>
                </a:solidFill>
                <a:effectLst/>
                <a:latin typeface="Calibri" pitchFamily="34" charset="0"/>
                <a:ea typeface="+mn-ea"/>
                <a:cs typeface="+mn-cs"/>
              </a:rPr>
              <a:t>in aplikacij</a:t>
            </a:r>
          </a:p>
          <a:p>
            <a:pPr marL="0" marR="0" indent="0" algn="l" defTabSz="914400" rtl="0" eaLnBrk="0" fontAlgn="base" latinLnBrk="0" hangingPunct="0">
              <a:lnSpc>
                <a:spcPct val="100000"/>
              </a:lnSpc>
              <a:spcBef>
                <a:spcPct val="30000"/>
              </a:spcBef>
              <a:spcAft>
                <a:spcPct val="0"/>
              </a:spcAft>
              <a:buClrTx/>
              <a:buSzTx/>
              <a:buFontTx/>
              <a:buChar char="-"/>
              <a:tabLst/>
              <a:defRPr/>
            </a:pPr>
            <a:r>
              <a:rPr lang="sl-SI" sz="1200" kern="1200" baseline="0" smtClean="0">
                <a:solidFill>
                  <a:schemeClr val="tx1"/>
                </a:solidFill>
                <a:effectLst/>
                <a:latin typeface="Calibri" pitchFamily="34" charset="0"/>
                <a:ea typeface="+mn-ea"/>
                <a:cs typeface="+mn-cs"/>
              </a:rPr>
              <a:t> </a:t>
            </a:r>
            <a:r>
              <a:rPr lang="sl-SI" sz="1200" kern="1200" smtClean="0">
                <a:solidFill>
                  <a:schemeClr val="tx1"/>
                </a:solidFill>
                <a:effectLst/>
                <a:latin typeface="Calibri" pitchFamily="34" charset="0"/>
                <a:ea typeface="+mn-ea"/>
                <a:cs typeface="+mn-cs"/>
              </a:rPr>
              <a:t>minimalni </a:t>
            </a:r>
            <a:r>
              <a:rPr lang="sl-SI" sz="1200" kern="1200" dirty="0" smtClean="0">
                <a:solidFill>
                  <a:schemeClr val="tx1"/>
                </a:solidFill>
                <a:effectLst/>
                <a:latin typeface="Calibri" pitchFamily="34" charset="0"/>
                <a:ea typeface="+mn-ea"/>
                <a:cs typeface="+mn-cs"/>
              </a:rPr>
              <a:t>ravni kakovosti </a:t>
            </a:r>
            <a:r>
              <a:rPr lang="sl-SI" sz="1200" kern="1200" smtClean="0">
                <a:solidFill>
                  <a:schemeClr val="tx1"/>
                </a:solidFill>
                <a:effectLst/>
                <a:latin typeface="Calibri" pitchFamily="34" charset="0"/>
                <a:ea typeface="+mn-ea"/>
                <a:cs typeface="+mn-cs"/>
              </a:rPr>
              <a:t>ponujene storitve</a:t>
            </a:r>
          </a:p>
          <a:p>
            <a:pPr marL="0" marR="0" indent="0" algn="l" defTabSz="914400" rtl="0" eaLnBrk="0" fontAlgn="base" latinLnBrk="0" hangingPunct="0">
              <a:lnSpc>
                <a:spcPct val="100000"/>
              </a:lnSpc>
              <a:spcBef>
                <a:spcPct val="30000"/>
              </a:spcBef>
              <a:spcAft>
                <a:spcPct val="0"/>
              </a:spcAft>
              <a:buClrTx/>
              <a:buSzTx/>
              <a:buFontTx/>
              <a:buChar char="-"/>
              <a:tabLst/>
              <a:defRPr/>
            </a:pPr>
            <a:r>
              <a:rPr lang="sl-SI" sz="1200" kern="1200" baseline="0" smtClean="0">
                <a:solidFill>
                  <a:schemeClr val="tx1"/>
                </a:solidFill>
                <a:effectLst/>
                <a:latin typeface="Calibri" pitchFamily="34" charset="0"/>
                <a:ea typeface="+mn-ea"/>
                <a:cs typeface="+mn-cs"/>
              </a:rPr>
              <a:t> </a:t>
            </a:r>
            <a:r>
              <a:rPr lang="sl-SI" sz="1200" kern="1200" smtClean="0">
                <a:solidFill>
                  <a:schemeClr val="tx1"/>
                </a:solidFill>
                <a:effectLst/>
                <a:latin typeface="Calibri" pitchFamily="34" charset="0"/>
                <a:ea typeface="+mn-ea"/>
                <a:cs typeface="+mn-cs"/>
              </a:rPr>
              <a:t>o </a:t>
            </a:r>
            <a:r>
              <a:rPr lang="sl-SI" sz="1200" kern="1200" dirty="0" smtClean="0">
                <a:solidFill>
                  <a:schemeClr val="tx1"/>
                </a:solidFill>
                <a:effectLst/>
                <a:latin typeface="Calibri" pitchFamily="34" charset="0"/>
                <a:ea typeface="+mn-ea"/>
                <a:cs typeface="+mn-cs"/>
              </a:rPr>
              <a:t>postopkih za izogibanje preobremenitev omrežnih </a:t>
            </a:r>
            <a:r>
              <a:rPr lang="sl-SI" sz="1200" kern="1200" smtClean="0">
                <a:solidFill>
                  <a:schemeClr val="tx1"/>
                </a:solidFill>
                <a:effectLst/>
                <a:latin typeface="Calibri" pitchFamily="34" charset="0"/>
                <a:ea typeface="+mn-ea"/>
                <a:cs typeface="+mn-cs"/>
              </a:rPr>
              <a:t>povezav in</a:t>
            </a:r>
          </a:p>
          <a:p>
            <a:pPr marL="0" marR="0" indent="0" algn="l" defTabSz="914400" rtl="0" eaLnBrk="0" fontAlgn="base" latinLnBrk="0" hangingPunct="0">
              <a:lnSpc>
                <a:spcPct val="100000"/>
              </a:lnSpc>
              <a:spcBef>
                <a:spcPct val="30000"/>
              </a:spcBef>
              <a:spcAft>
                <a:spcPct val="0"/>
              </a:spcAft>
              <a:buClrTx/>
              <a:buSzTx/>
              <a:buFontTx/>
              <a:buChar char="-"/>
              <a:tabLst/>
              <a:defRPr/>
            </a:pPr>
            <a:r>
              <a:rPr lang="sl-SI" sz="1200" kern="1200" baseline="0" smtClean="0">
                <a:solidFill>
                  <a:schemeClr val="tx1"/>
                </a:solidFill>
                <a:effectLst/>
                <a:latin typeface="Calibri" pitchFamily="34" charset="0"/>
                <a:ea typeface="+mn-ea"/>
                <a:cs typeface="+mn-cs"/>
              </a:rPr>
              <a:t> </a:t>
            </a:r>
            <a:r>
              <a:rPr lang="sl-SI" sz="1200" kern="1200" smtClean="0">
                <a:solidFill>
                  <a:schemeClr val="tx1"/>
                </a:solidFill>
                <a:effectLst/>
                <a:latin typeface="Calibri" pitchFamily="34" charset="0"/>
                <a:ea typeface="+mn-ea"/>
                <a:cs typeface="+mn-cs"/>
              </a:rPr>
              <a:t>podatki </a:t>
            </a:r>
            <a:r>
              <a:rPr lang="sl-SI" sz="1200" kern="1200" dirty="0" smtClean="0">
                <a:solidFill>
                  <a:schemeClr val="tx1"/>
                </a:solidFill>
                <a:effectLst/>
                <a:latin typeface="Calibri" pitchFamily="34" charset="0"/>
                <a:ea typeface="+mn-ea"/>
                <a:cs typeface="+mn-cs"/>
              </a:rPr>
              <a:t>glede omejitev uporabe </a:t>
            </a:r>
            <a:r>
              <a:rPr lang="sl-SI" sz="1200" kern="1200" smtClean="0">
                <a:solidFill>
                  <a:schemeClr val="tx1"/>
                </a:solidFill>
                <a:effectLst/>
                <a:latin typeface="Calibri" pitchFamily="34" charset="0"/>
                <a:ea typeface="+mn-ea"/>
                <a:cs typeface="+mn-cs"/>
              </a:rPr>
              <a:t>terminalske opreme.</a:t>
            </a:r>
          </a:p>
          <a:p>
            <a:pPr marL="0" marR="0" indent="0" algn="l" defTabSz="914400" rtl="0" eaLnBrk="0" fontAlgn="base" latinLnBrk="0" hangingPunct="0">
              <a:lnSpc>
                <a:spcPct val="100000"/>
              </a:lnSpc>
              <a:spcBef>
                <a:spcPct val="30000"/>
              </a:spcBef>
              <a:spcAft>
                <a:spcPct val="0"/>
              </a:spcAft>
              <a:buClrTx/>
              <a:buSzTx/>
              <a:buFontTx/>
              <a:buChar char="-"/>
              <a:tabLst/>
              <a:defRPr/>
            </a:pPr>
            <a:endParaRPr lang="sl-SI" sz="1200" kern="120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l-SI" sz="1200" kern="1200" smtClean="0">
                <a:solidFill>
                  <a:schemeClr val="tx1"/>
                </a:solidFill>
                <a:effectLst/>
                <a:latin typeface="Calibri" pitchFamily="34" charset="0"/>
                <a:ea typeface="+mn-ea"/>
                <a:cs typeface="+mn-cs"/>
              </a:rPr>
              <a:t>Agencija </a:t>
            </a:r>
            <a:r>
              <a:rPr lang="sl-SI" sz="1200" kern="1200" dirty="0" smtClean="0">
                <a:solidFill>
                  <a:schemeClr val="tx1"/>
                </a:solidFill>
                <a:effectLst/>
                <a:latin typeface="Calibri" pitchFamily="34" charset="0"/>
                <a:ea typeface="+mn-ea"/>
                <a:cs typeface="+mn-cs"/>
              </a:rPr>
              <a:t>lahko s splošnim aktom operaterjem predpiše obveščanje naročnikov o pogojih, ki omejujejo dostop ali uporabo storitev in aplikacij, in o postopkih zagotavljanja kakovosti storitve.</a:t>
            </a:r>
          </a:p>
          <a:p>
            <a:endParaRPr lang="sl-SI" dirty="0"/>
          </a:p>
        </p:txBody>
      </p:sp>
      <p:sp>
        <p:nvSpPr>
          <p:cNvPr id="4" name="Ograda glave 3"/>
          <p:cNvSpPr>
            <a:spLocks noGrp="1"/>
          </p:cNvSpPr>
          <p:nvPr>
            <p:ph type="hdr" sz="quarter" idx="10"/>
          </p:nvPr>
        </p:nvSpPr>
        <p:spPr/>
        <p:txBody>
          <a:bodyPr/>
          <a:lstStyle/>
          <a:p>
            <a:pPr>
              <a:defRPr/>
            </a:pPr>
            <a:r>
              <a:rPr lang="sl-SI" smtClean="0"/>
              <a:t>Direktorat za informacijsko družbo</a:t>
            </a:r>
            <a:endParaRPr lang="sl-SI"/>
          </a:p>
        </p:txBody>
      </p:sp>
      <p:sp>
        <p:nvSpPr>
          <p:cNvPr id="6" name="Ograda številke diapozitiva 5"/>
          <p:cNvSpPr>
            <a:spLocks noGrp="1"/>
          </p:cNvSpPr>
          <p:nvPr>
            <p:ph type="sldNum" sz="quarter" idx="12"/>
          </p:nvPr>
        </p:nvSpPr>
        <p:spPr/>
        <p:txBody>
          <a:bodyPr/>
          <a:lstStyle/>
          <a:p>
            <a:pPr>
              <a:defRPr/>
            </a:pPr>
            <a:fld id="{560D0D0B-8F02-4B89-8CFA-A478F1098F2E}" type="slidenum">
              <a:rPr lang="sl-SI" smtClean="0"/>
              <a:pPr>
                <a:defRPr/>
              </a:pPr>
              <a:t>13</a:t>
            </a:fld>
            <a:endParaRPr lang="sl-SI"/>
          </a:p>
        </p:txBody>
      </p:sp>
    </p:spTree>
    <p:extLst>
      <p:ext uri="{BB962C8B-B14F-4D97-AF65-F5344CB8AC3E}">
        <p14:creationId xmlns:p14="http://schemas.microsoft.com/office/powerpoint/2010/main" val="901334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l-SI" sz="1200" kern="1200" dirty="0" smtClean="0">
                <a:solidFill>
                  <a:schemeClr val="tx1"/>
                </a:solidFill>
                <a:effectLst/>
                <a:latin typeface="Calibri" pitchFamily="34" charset="0"/>
                <a:ea typeface="+mn-ea"/>
                <a:cs typeface="+mn-cs"/>
              </a:rPr>
              <a:t>V tretjem odstavku so določene minimalne zahteve glede delovanja operaterjev za ohranitev nevtralnosti interneta ter dovoljene izjeme </a:t>
            </a:r>
            <a:r>
              <a:rPr lang="sl-SI" sz="1200" kern="1200" smtClean="0">
                <a:solidFill>
                  <a:schemeClr val="tx1"/>
                </a:solidFill>
                <a:effectLst/>
                <a:latin typeface="Calibri" pitchFamily="34" charset="0"/>
                <a:ea typeface="+mn-ea"/>
                <a:cs typeface="+mn-cs"/>
              </a:rPr>
              <a:t>v primeru:</a:t>
            </a:r>
          </a:p>
          <a:p>
            <a:pPr marL="0" marR="0" indent="0" algn="l" defTabSz="914400" rtl="0" eaLnBrk="0" fontAlgn="base" latinLnBrk="0" hangingPunct="0">
              <a:lnSpc>
                <a:spcPct val="100000"/>
              </a:lnSpc>
              <a:spcBef>
                <a:spcPct val="30000"/>
              </a:spcBef>
              <a:spcAft>
                <a:spcPct val="0"/>
              </a:spcAft>
              <a:buClrTx/>
              <a:buSzTx/>
              <a:buFont typeface="Symbol" pitchFamily="18" charset="2"/>
              <a:buChar char=""/>
              <a:tabLst/>
              <a:defRPr/>
            </a:pPr>
            <a:r>
              <a:rPr lang="sl-SI" sz="1200" kern="1200" smtClean="0">
                <a:solidFill>
                  <a:schemeClr val="tx1"/>
                </a:solidFill>
                <a:effectLst/>
                <a:latin typeface="Calibri" pitchFamily="34" charset="0"/>
                <a:ea typeface="+mn-ea"/>
                <a:cs typeface="+mn-cs"/>
              </a:rPr>
              <a:t> </a:t>
            </a:r>
            <a:r>
              <a:rPr lang="sl-SI" sz="1200" kern="1200" dirty="0" smtClean="0">
                <a:solidFill>
                  <a:schemeClr val="tx1"/>
                </a:solidFill>
                <a:effectLst/>
                <a:latin typeface="Calibri" pitchFamily="34" charset="0"/>
                <a:ea typeface="+mn-ea"/>
                <a:cs typeface="+mn-cs"/>
              </a:rPr>
              <a:t>nujnih ukrepov za zagotavljanje nemotenega delovanja omrežij in storitev (npr. izogibanje </a:t>
            </a:r>
            <a:r>
              <a:rPr lang="sl-SI" sz="1200" kern="1200" smtClean="0">
                <a:solidFill>
                  <a:schemeClr val="tx1"/>
                </a:solidFill>
                <a:effectLst/>
                <a:latin typeface="Calibri" pitchFamily="34" charset="0"/>
                <a:ea typeface="+mn-ea"/>
                <a:cs typeface="+mn-cs"/>
              </a:rPr>
              <a:t>zgostitvam prometa</a:t>
            </a:r>
          </a:p>
          <a:p>
            <a:pPr marL="0" marR="0" indent="0" algn="l" defTabSz="914400" rtl="0" eaLnBrk="0" fontAlgn="base" latinLnBrk="0" hangingPunct="0">
              <a:lnSpc>
                <a:spcPct val="100000"/>
              </a:lnSpc>
              <a:spcBef>
                <a:spcPct val="30000"/>
              </a:spcBef>
              <a:spcAft>
                <a:spcPct val="0"/>
              </a:spcAft>
              <a:buClrTx/>
              <a:buSzTx/>
              <a:buFont typeface="Symbol" pitchFamily="18" charset="2"/>
              <a:buChar char=""/>
              <a:tabLst/>
              <a:defRPr/>
            </a:pPr>
            <a:r>
              <a:rPr lang="sl-SI" sz="1200" kern="1200" smtClean="0">
                <a:solidFill>
                  <a:schemeClr val="tx1"/>
                </a:solidFill>
                <a:effectLst/>
                <a:latin typeface="Calibri" pitchFamily="34" charset="0"/>
                <a:ea typeface="+mn-ea"/>
                <a:cs typeface="+mn-cs"/>
              </a:rPr>
              <a:t> odpravljanje </a:t>
            </a:r>
            <a:r>
              <a:rPr lang="sl-SI" sz="1200" kern="1200" dirty="0" smtClean="0">
                <a:solidFill>
                  <a:schemeClr val="tx1"/>
                </a:solidFill>
                <a:effectLst/>
                <a:latin typeface="Calibri" pitchFamily="34" charset="0"/>
                <a:ea typeface="+mn-ea"/>
                <a:cs typeface="+mn-cs"/>
              </a:rPr>
              <a:t>neupravičenega prekomernega zasega prenosnega medija </a:t>
            </a:r>
            <a:r>
              <a:rPr lang="sl-SI" sz="1200" kern="1200" smtClean="0">
                <a:solidFill>
                  <a:schemeClr val="tx1"/>
                </a:solidFill>
                <a:effectLst/>
                <a:latin typeface="Calibri" pitchFamily="34" charset="0"/>
                <a:ea typeface="+mn-ea"/>
                <a:cs typeface="+mn-cs"/>
              </a:rPr>
              <a:t>– kanala)</a:t>
            </a:r>
          </a:p>
          <a:p>
            <a:pPr marL="0" marR="0" indent="0" algn="l" defTabSz="914400" rtl="0" eaLnBrk="0" fontAlgn="base" latinLnBrk="0" hangingPunct="0">
              <a:lnSpc>
                <a:spcPct val="100000"/>
              </a:lnSpc>
              <a:spcBef>
                <a:spcPct val="30000"/>
              </a:spcBef>
              <a:spcAft>
                <a:spcPct val="0"/>
              </a:spcAft>
              <a:buClrTx/>
              <a:buSzTx/>
              <a:buFont typeface="Symbol" pitchFamily="18" charset="2"/>
              <a:buChar char=""/>
              <a:tabLst/>
              <a:defRPr/>
            </a:pPr>
            <a:r>
              <a:rPr lang="sl-SI" sz="1200" kern="1200" baseline="0" smtClean="0">
                <a:solidFill>
                  <a:schemeClr val="tx1"/>
                </a:solidFill>
                <a:effectLst/>
                <a:latin typeface="Calibri" pitchFamily="34" charset="0"/>
                <a:ea typeface="+mn-ea"/>
                <a:cs typeface="+mn-cs"/>
              </a:rPr>
              <a:t> </a:t>
            </a:r>
            <a:r>
              <a:rPr lang="sl-SI" sz="1200" kern="1200" smtClean="0">
                <a:solidFill>
                  <a:schemeClr val="tx1"/>
                </a:solidFill>
                <a:effectLst/>
                <a:latin typeface="Calibri" pitchFamily="34" charset="0"/>
                <a:ea typeface="+mn-ea"/>
                <a:cs typeface="+mn-cs"/>
              </a:rPr>
              <a:t>nujnih </a:t>
            </a:r>
            <a:r>
              <a:rPr lang="sl-SI" sz="1200" kern="1200" dirty="0" smtClean="0">
                <a:solidFill>
                  <a:schemeClr val="tx1"/>
                </a:solidFill>
                <a:effectLst/>
                <a:latin typeface="Calibri" pitchFamily="34" charset="0"/>
                <a:ea typeface="+mn-ea"/>
                <a:cs typeface="+mn-cs"/>
              </a:rPr>
              <a:t>ukrepov za ohranjanje celovitosti in varnosti omrežij </a:t>
            </a:r>
            <a:r>
              <a:rPr lang="sl-SI" sz="1200" kern="1200" smtClean="0">
                <a:solidFill>
                  <a:schemeClr val="tx1"/>
                </a:solidFill>
                <a:effectLst/>
                <a:latin typeface="Calibri" pitchFamily="34" charset="0"/>
                <a:ea typeface="+mn-ea"/>
                <a:cs typeface="+mn-cs"/>
              </a:rPr>
              <a:t>in storitev</a:t>
            </a:r>
          </a:p>
          <a:p>
            <a:pPr marL="0" marR="0" indent="0" algn="l" defTabSz="914400" rtl="0" eaLnBrk="0" fontAlgn="base" latinLnBrk="0" hangingPunct="0">
              <a:lnSpc>
                <a:spcPct val="100000"/>
              </a:lnSpc>
              <a:spcBef>
                <a:spcPct val="30000"/>
              </a:spcBef>
              <a:spcAft>
                <a:spcPct val="0"/>
              </a:spcAft>
              <a:buClrTx/>
              <a:buSzTx/>
              <a:buFont typeface="Symbol" pitchFamily="18" charset="2"/>
              <a:buChar char=""/>
              <a:tabLst/>
              <a:defRPr/>
            </a:pPr>
            <a:r>
              <a:rPr lang="sl-SI" sz="1200" kern="1200" baseline="0" smtClean="0">
                <a:solidFill>
                  <a:schemeClr val="tx1"/>
                </a:solidFill>
                <a:effectLst/>
                <a:latin typeface="Calibri" pitchFamily="34" charset="0"/>
                <a:ea typeface="+mn-ea"/>
                <a:cs typeface="+mn-cs"/>
              </a:rPr>
              <a:t> </a:t>
            </a:r>
            <a:r>
              <a:rPr lang="sl-SI" sz="1200" kern="1200" smtClean="0">
                <a:solidFill>
                  <a:schemeClr val="tx1"/>
                </a:solidFill>
                <a:effectLst/>
                <a:latin typeface="Calibri" pitchFamily="34" charset="0"/>
                <a:ea typeface="+mn-ea"/>
                <a:cs typeface="+mn-cs"/>
              </a:rPr>
              <a:t>nujnih </a:t>
            </a:r>
            <a:r>
              <a:rPr lang="sl-SI" sz="1200" kern="1200" dirty="0" smtClean="0">
                <a:solidFill>
                  <a:schemeClr val="tx1"/>
                </a:solidFill>
                <a:effectLst/>
                <a:latin typeface="Calibri" pitchFamily="34" charset="0"/>
                <a:ea typeface="+mn-ea"/>
                <a:cs typeface="+mn-cs"/>
              </a:rPr>
              <a:t>ukrepov za omejevanje neželenih </a:t>
            </a:r>
            <a:r>
              <a:rPr lang="sl-SI" sz="1200" kern="1200" smtClean="0">
                <a:solidFill>
                  <a:schemeClr val="tx1"/>
                </a:solidFill>
                <a:effectLst/>
                <a:latin typeface="Calibri" pitchFamily="34" charset="0"/>
                <a:ea typeface="+mn-ea"/>
                <a:cs typeface="+mn-cs"/>
              </a:rPr>
              <a:t>komunikacij in</a:t>
            </a:r>
          </a:p>
          <a:p>
            <a:pPr marL="0" marR="0" indent="0" algn="l" defTabSz="914400" rtl="0" eaLnBrk="0" fontAlgn="base" latinLnBrk="0" hangingPunct="0">
              <a:lnSpc>
                <a:spcPct val="100000"/>
              </a:lnSpc>
              <a:spcBef>
                <a:spcPct val="30000"/>
              </a:spcBef>
              <a:spcAft>
                <a:spcPct val="0"/>
              </a:spcAft>
              <a:buClrTx/>
              <a:buSzTx/>
              <a:buFont typeface="Symbol" pitchFamily="18" charset="2"/>
              <a:buChar char=""/>
              <a:tabLst/>
              <a:defRPr/>
            </a:pPr>
            <a:r>
              <a:rPr lang="sl-SI" sz="1200" kern="1200" baseline="0" smtClean="0">
                <a:solidFill>
                  <a:schemeClr val="tx1"/>
                </a:solidFill>
                <a:effectLst/>
                <a:latin typeface="Calibri" pitchFamily="34" charset="0"/>
                <a:ea typeface="+mn-ea"/>
                <a:cs typeface="+mn-cs"/>
              </a:rPr>
              <a:t> </a:t>
            </a:r>
            <a:r>
              <a:rPr lang="sl-SI" sz="1200" kern="1200" smtClean="0">
                <a:solidFill>
                  <a:schemeClr val="tx1"/>
                </a:solidFill>
                <a:effectLst/>
                <a:latin typeface="Calibri" pitchFamily="34" charset="0"/>
                <a:ea typeface="+mn-ea"/>
                <a:cs typeface="+mn-cs"/>
              </a:rPr>
              <a:t>v </a:t>
            </a:r>
            <a:r>
              <a:rPr lang="sl-SI" sz="1200" kern="1200" dirty="0" smtClean="0">
                <a:solidFill>
                  <a:schemeClr val="tx1"/>
                </a:solidFill>
                <a:effectLst/>
                <a:latin typeface="Calibri" pitchFamily="34" charset="0"/>
                <a:ea typeface="+mn-ea"/>
                <a:cs typeface="+mn-cs"/>
              </a:rPr>
              <a:t>primeru, da tako nalaga </a:t>
            </a:r>
            <a:r>
              <a:rPr lang="sl-SI" sz="1200" kern="1200" smtClean="0">
                <a:solidFill>
                  <a:schemeClr val="tx1"/>
                </a:solidFill>
                <a:effectLst/>
                <a:latin typeface="Calibri" pitchFamily="34" charset="0"/>
                <a:ea typeface="+mn-ea"/>
                <a:cs typeface="+mn-cs"/>
              </a:rPr>
              <a:t>odločba sodišča.</a:t>
            </a:r>
          </a:p>
          <a:p>
            <a:pPr marL="0" marR="0" indent="0" algn="l" defTabSz="914400" rtl="0" eaLnBrk="0" fontAlgn="base" latinLnBrk="0" hangingPunct="0">
              <a:lnSpc>
                <a:spcPct val="100000"/>
              </a:lnSpc>
              <a:spcBef>
                <a:spcPct val="30000"/>
              </a:spcBef>
              <a:spcAft>
                <a:spcPct val="0"/>
              </a:spcAft>
              <a:buClrTx/>
              <a:buSzTx/>
              <a:buFont typeface="Symbol" pitchFamily="18" charset="2"/>
              <a:buChar char=""/>
              <a:tabLst/>
              <a:defRPr/>
            </a:pPr>
            <a:endParaRPr lang="sl-SI" sz="1200" kern="120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Symbol" pitchFamily="18" charset="2"/>
              <a:buNone/>
              <a:tabLst/>
              <a:defRPr/>
            </a:pPr>
            <a:r>
              <a:rPr lang="sl-SI" sz="1200" kern="1200" smtClean="0">
                <a:solidFill>
                  <a:schemeClr val="tx1"/>
                </a:solidFill>
                <a:effectLst/>
                <a:latin typeface="Calibri" pitchFamily="34" charset="0"/>
                <a:ea typeface="+mn-ea"/>
                <a:cs typeface="+mn-cs"/>
              </a:rPr>
              <a:t>Ravno </a:t>
            </a:r>
            <a:r>
              <a:rPr lang="sl-SI" sz="1200" kern="1200" dirty="0" smtClean="0">
                <a:solidFill>
                  <a:schemeClr val="tx1"/>
                </a:solidFill>
                <a:effectLst/>
                <a:latin typeface="Calibri" pitchFamily="34" charset="0"/>
                <a:ea typeface="+mn-ea"/>
                <a:cs typeface="+mn-cs"/>
              </a:rPr>
              <a:t>možnost omejevanja odprtega nevtralnega interneta s strani inštitucij pravne države, izključno le na osnovi odločitve sodišča, je glavna tarča nekaterih predlogov zakonov (ZIS, ZIN, ZKP), ki želijo ta nivo pravne varnosti uporabnikov interneta znižati na nivo odločitve inšpektorja.</a:t>
            </a:r>
          </a:p>
          <a:p>
            <a:endParaRPr lang="sl-SI" dirty="0"/>
          </a:p>
        </p:txBody>
      </p:sp>
      <p:sp>
        <p:nvSpPr>
          <p:cNvPr id="4" name="Ograda glave 3"/>
          <p:cNvSpPr>
            <a:spLocks noGrp="1"/>
          </p:cNvSpPr>
          <p:nvPr>
            <p:ph type="hdr" sz="quarter" idx="10"/>
          </p:nvPr>
        </p:nvSpPr>
        <p:spPr/>
        <p:txBody>
          <a:bodyPr/>
          <a:lstStyle/>
          <a:p>
            <a:pPr>
              <a:defRPr/>
            </a:pPr>
            <a:r>
              <a:rPr lang="sl-SI" smtClean="0"/>
              <a:t>Direktorat za informacijsko družbo</a:t>
            </a:r>
            <a:endParaRPr lang="sl-SI"/>
          </a:p>
        </p:txBody>
      </p:sp>
      <p:sp>
        <p:nvSpPr>
          <p:cNvPr id="6" name="Ograda številke diapozitiva 5"/>
          <p:cNvSpPr>
            <a:spLocks noGrp="1"/>
          </p:cNvSpPr>
          <p:nvPr>
            <p:ph type="sldNum" sz="quarter" idx="12"/>
          </p:nvPr>
        </p:nvSpPr>
        <p:spPr/>
        <p:txBody>
          <a:bodyPr/>
          <a:lstStyle/>
          <a:p>
            <a:pPr>
              <a:defRPr/>
            </a:pPr>
            <a:fld id="{560D0D0B-8F02-4B89-8CFA-A478F1098F2E}" type="slidenum">
              <a:rPr lang="sl-SI" smtClean="0"/>
              <a:pPr>
                <a:defRPr/>
              </a:pPr>
              <a:t>14</a:t>
            </a:fld>
            <a:endParaRPr lang="sl-SI"/>
          </a:p>
        </p:txBody>
      </p:sp>
    </p:spTree>
    <p:extLst>
      <p:ext uri="{BB962C8B-B14F-4D97-AF65-F5344CB8AC3E}">
        <p14:creationId xmlns:p14="http://schemas.microsoft.com/office/powerpoint/2010/main" val="692158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l-SI" sz="1200" kern="1200" dirty="0" smtClean="0">
                <a:solidFill>
                  <a:schemeClr val="tx1"/>
                </a:solidFill>
                <a:effectLst/>
                <a:latin typeface="Calibri" pitchFamily="34" charset="0"/>
                <a:ea typeface="+mn-ea"/>
                <a:cs typeface="+mn-cs"/>
              </a:rPr>
              <a:t>Da ne bi prihajalo do zlorab določil o izjemah glede odstopanj od nevtralnosti interneta, četrti odstavek določa, da morajo biti ti dovoljeni potencialni ukrepi </a:t>
            </a:r>
            <a:r>
              <a:rPr lang="sl-SI" sz="1200" dirty="0" smtClean="0">
                <a:solidFill>
                  <a:schemeClr val="tx2"/>
                </a:solidFill>
              </a:rPr>
              <a:t>sorazmerni, nediskriminacijski, časovno omejeni in v obsegu, ki je nujno potreben.</a:t>
            </a:r>
          </a:p>
          <a:p>
            <a:pPr marL="0" marR="0" indent="0" algn="l" defTabSz="914400" rtl="0" eaLnBrk="0" fontAlgn="base" latinLnBrk="0" hangingPunct="0">
              <a:lnSpc>
                <a:spcPct val="100000"/>
              </a:lnSpc>
              <a:spcBef>
                <a:spcPct val="30000"/>
              </a:spcBef>
              <a:spcAft>
                <a:spcPct val="0"/>
              </a:spcAft>
              <a:buClrTx/>
              <a:buSzTx/>
              <a:buFontTx/>
              <a:buNone/>
              <a:tabLst/>
              <a:defRPr/>
            </a:pPr>
            <a:endParaRPr lang="sl-SI"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l-SI" sz="1200" kern="1200" dirty="0" smtClean="0">
                <a:solidFill>
                  <a:schemeClr val="tx1"/>
                </a:solidFill>
                <a:effectLst/>
                <a:latin typeface="Calibri" pitchFamily="34" charset="0"/>
                <a:ea typeface="+mn-ea"/>
                <a:cs typeface="+mn-cs"/>
              </a:rPr>
              <a:t>V petem odstavku je določeno, da storitve operaterjev omrežij, ki izvajajo storitev dostopa do interneta, in izvajalcev storitev dostopa do interneta ne smejo temeljiti na storitvah ali aplikacijah, ki so nudene ali se uporabljajo preko storitev dostopa do interneta. Ponujanje storitev dostopa do le dela interneta ni dovoljeno. To pomeni, da ni dovoljeno ponujati storitve dostopa do interneta z dostopom do le določenih spletnih strani, storitev ali aplikacij, medtem ko so druge blokirane ali drugače cenovno ovrednotene. Storitve dostopa do interneta oziroma njihove cene pa se lahko razlikujejo npr. po količini prenesenih podatkov (v mobilnih omrežjih) ali priključnih hitrostih dostopa do interneta.</a:t>
            </a:r>
          </a:p>
          <a:p>
            <a:pPr marL="0" marR="0" indent="0" algn="l" defTabSz="914400" rtl="0" eaLnBrk="0" fontAlgn="base" latinLnBrk="0" hangingPunct="0">
              <a:lnSpc>
                <a:spcPct val="100000"/>
              </a:lnSpc>
              <a:spcBef>
                <a:spcPct val="30000"/>
              </a:spcBef>
              <a:spcAft>
                <a:spcPct val="0"/>
              </a:spcAft>
              <a:buClrTx/>
              <a:buSzTx/>
              <a:buFontTx/>
              <a:buNone/>
              <a:tabLst/>
              <a:defRPr/>
            </a:pPr>
            <a:endParaRPr lang="sl-SI"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l-SI" sz="1200" kern="1200" dirty="0" smtClean="0">
                <a:solidFill>
                  <a:schemeClr val="tx1"/>
                </a:solidFill>
                <a:effectLst/>
                <a:latin typeface="Calibri" pitchFamily="34" charset="0"/>
                <a:ea typeface="+mn-ea"/>
                <a:cs typeface="+mn-cs"/>
              </a:rPr>
              <a:t>Šesti</a:t>
            </a:r>
            <a:r>
              <a:rPr lang="sl-SI" sz="1200" kern="1200" baseline="0" dirty="0" smtClean="0">
                <a:solidFill>
                  <a:schemeClr val="tx1"/>
                </a:solidFill>
                <a:effectLst/>
                <a:latin typeface="Calibri" pitchFamily="34" charset="0"/>
                <a:ea typeface="+mn-ea"/>
                <a:cs typeface="+mn-cs"/>
              </a:rPr>
              <a:t> odstavek določa, da lahko AKOS za izvajanje določb </a:t>
            </a:r>
            <a:r>
              <a:rPr lang="sl-SI" sz="1200" dirty="0" smtClean="0">
                <a:solidFill>
                  <a:schemeClr val="tx2"/>
                </a:solidFill>
              </a:rPr>
              <a:t>iz tretjega, četrtega in petega odstavka 203. člena izda splošni akt.</a:t>
            </a:r>
            <a:endParaRPr lang="sl-SI" sz="1200" kern="1200" dirty="0" smtClean="0">
              <a:solidFill>
                <a:schemeClr val="tx1"/>
              </a:solidFill>
              <a:effectLst/>
              <a:latin typeface="Calibri" pitchFamily="34" charset="0"/>
              <a:ea typeface="+mn-ea"/>
              <a:cs typeface="+mn-cs"/>
            </a:endParaRPr>
          </a:p>
          <a:p>
            <a:endParaRPr lang="sl-SI" dirty="0"/>
          </a:p>
        </p:txBody>
      </p:sp>
      <p:sp>
        <p:nvSpPr>
          <p:cNvPr id="4" name="Ograda glave 3"/>
          <p:cNvSpPr>
            <a:spLocks noGrp="1"/>
          </p:cNvSpPr>
          <p:nvPr>
            <p:ph type="hdr" sz="quarter" idx="10"/>
          </p:nvPr>
        </p:nvSpPr>
        <p:spPr/>
        <p:txBody>
          <a:bodyPr/>
          <a:lstStyle/>
          <a:p>
            <a:pPr>
              <a:defRPr/>
            </a:pPr>
            <a:r>
              <a:rPr lang="sl-SI" smtClean="0"/>
              <a:t>Direktorat za informacijsko družbo</a:t>
            </a:r>
            <a:endParaRPr lang="sl-SI"/>
          </a:p>
        </p:txBody>
      </p:sp>
      <p:sp>
        <p:nvSpPr>
          <p:cNvPr id="6" name="Ograda številke diapozitiva 5"/>
          <p:cNvSpPr>
            <a:spLocks noGrp="1"/>
          </p:cNvSpPr>
          <p:nvPr>
            <p:ph type="sldNum" sz="quarter" idx="12"/>
          </p:nvPr>
        </p:nvSpPr>
        <p:spPr/>
        <p:txBody>
          <a:bodyPr/>
          <a:lstStyle/>
          <a:p>
            <a:pPr>
              <a:defRPr/>
            </a:pPr>
            <a:fld id="{560D0D0B-8F02-4B89-8CFA-A478F1098F2E}" type="slidenum">
              <a:rPr lang="sl-SI" smtClean="0"/>
              <a:pPr>
                <a:defRPr/>
              </a:pPr>
              <a:t>15</a:t>
            </a:fld>
            <a:endParaRPr lang="sl-SI"/>
          </a:p>
        </p:txBody>
      </p:sp>
    </p:spTree>
    <p:extLst>
      <p:ext uri="{BB962C8B-B14F-4D97-AF65-F5344CB8AC3E}">
        <p14:creationId xmlns:p14="http://schemas.microsoft.com/office/powerpoint/2010/main" val="1485019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a:xfrm>
            <a:off x="440267" y="4114801"/>
            <a:ext cx="6231466" cy="4882443"/>
          </a:xfrm>
        </p:spPr>
        <p:txBody>
          <a:bodyPr/>
          <a:lstStyle/>
          <a:p>
            <a:r>
              <a:rPr lang="sl-SI" sz="1050" b="1" kern="1200" dirty="0" smtClean="0">
                <a:solidFill>
                  <a:schemeClr val="tx1"/>
                </a:solidFill>
                <a:effectLst/>
                <a:latin typeface="Calibri" pitchFamily="34" charset="0"/>
                <a:ea typeface="+mn-ea"/>
                <a:cs typeface="+mn-cs"/>
              </a:rPr>
              <a:t>Določbe v ZEKom-1, ki zakonodajno ščitijo nevtralnost interneta same po sebi niso dovolj</a:t>
            </a:r>
            <a:r>
              <a:rPr lang="sl-SI" sz="1050" kern="1200" dirty="0" smtClean="0">
                <a:solidFill>
                  <a:schemeClr val="tx1"/>
                </a:solidFill>
                <a:effectLst/>
                <a:latin typeface="Calibri" pitchFamily="34" charset="0"/>
                <a:ea typeface="+mn-ea"/>
                <a:cs typeface="+mn-cs"/>
              </a:rPr>
              <a:t>. Enako pomembno je njihovo uveljavljanje, ki je z nadzornega vidika </a:t>
            </a:r>
            <a:r>
              <a:rPr lang="sl-SI" sz="1050" b="1" kern="1200" dirty="0" smtClean="0">
                <a:solidFill>
                  <a:schemeClr val="tx1"/>
                </a:solidFill>
                <a:effectLst/>
                <a:latin typeface="Calibri" pitchFamily="34" charset="0"/>
                <a:ea typeface="+mn-ea"/>
                <a:cs typeface="+mn-cs"/>
              </a:rPr>
              <a:t>v pristojnosti agencije AKOS</a:t>
            </a:r>
            <a:r>
              <a:rPr lang="sl-SI" sz="1050" kern="1200" dirty="0" smtClean="0">
                <a:solidFill>
                  <a:schemeClr val="tx1"/>
                </a:solidFill>
                <a:effectLst/>
                <a:latin typeface="Calibri" pitchFamily="34" charset="0"/>
                <a:ea typeface="+mn-ea"/>
                <a:cs typeface="+mn-cs"/>
              </a:rPr>
              <a:t>. Le ustrezen proaktiven pristop bo dolgoročno zaščitil nevtralnost interneta in s tem različnim deležnikom na najboljši možen način omogočil vse prednosti razvoja in uporabe </a:t>
            </a:r>
            <a:r>
              <a:rPr lang="sl-SI" sz="1050" kern="1200" smtClean="0">
                <a:solidFill>
                  <a:schemeClr val="tx1"/>
                </a:solidFill>
                <a:effectLst/>
                <a:latin typeface="Calibri" pitchFamily="34" charset="0"/>
                <a:ea typeface="+mn-ea"/>
                <a:cs typeface="+mn-cs"/>
              </a:rPr>
              <a:t>interneta.</a:t>
            </a:r>
            <a:endParaRPr lang="sl-SI" sz="1050" kern="1200" dirty="0" smtClean="0">
              <a:solidFill>
                <a:schemeClr val="tx1"/>
              </a:solidFill>
              <a:effectLst/>
              <a:latin typeface="Calibri" pitchFamily="34" charset="0"/>
              <a:ea typeface="+mn-ea"/>
              <a:cs typeface="+mn-cs"/>
            </a:endParaRPr>
          </a:p>
          <a:p>
            <a:r>
              <a:rPr lang="sl-SI" sz="1050" kern="1200" dirty="0" smtClean="0">
                <a:solidFill>
                  <a:schemeClr val="tx1"/>
                </a:solidFill>
                <a:effectLst/>
                <a:latin typeface="Calibri" pitchFamily="34" charset="0"/>
                <a:ea typeface="+mn-ea"/>
                <a:cs typeface="+mn-cs"/>
              </a:rPr>
              <a:t>Po ureditvi v ZEKom-1 lahko v nevtralnost interneta inštitucije pravne države posežejo le </a:t>
            </a:r>
            <a:r>
              <a:rPr lang="sl-SI" sz="1050" b="1" kern="1200" dirty="0" smtClean="0">
                <a:solidFill>
                  <a:schemeClr val="tx1"/>
                </a:solidFill>
                <a:effectLst/>
                <a:latin typeface="Calibri" pitchFamily="34" charset="0"/>
                <a:ea typeface="+mn-ea"/>
                <a:cs typeface="+mn-cs"/>
              </a:rPr>
              <a:t>na osnovi odločitve sodišča</a:t>
            </a:r>
            <a:r>
              <a:rPr lang="sl-SI" sz="1050" kern="1200" dirty="0" smtClean="0">
                <a:solidFill>
                  <a:schemeClr val="tx1"/>
                </a:solidFill>
                <a:effectLst/>
                <a:latin typeface="Calibri" pitchFamily="34" charset="0"/>
                <a:ea typeface="+mn-ea"/>
                <a:cs typeface="+mn-cs"/>
              </a:rPr>
              <a:t>, kar je v določenih primerih postal ključni kamen spotike</a:t>
            </a:r>
            <a:r>
              <a:rPr lang="sl-SI" sz="1050" kern="1200" smtClean="0">
                <a:solidFill>
                  <a:schemeClr val="tx1"/>
                </a:solidFill>
                <a:effectLst/>
                <a:latin typeface="Calibri" pitchFamily="34" charset="0"/>
                <a:ea typeface="+mn-ea"/>
                <a:cs typeface="+mn-cs"/>
              </a:rPr>
              <a:t>. Dolgotrajnost </a:t>
            </a:r>
            <a:r>
              <a:rPr lang="sl-SI" sz="1050" kern="1200" dirty="0" smtClean="0">
                <a:solidFill>
                  <a:schemeClr val="tx1"/>
                </a:solidFill>
                <a:effectLst/>
                <a:latin typeface="Calibri" pitchFamily="34" charset="0"/>
                <a:ea typeface="+mn-ea"/>
                <a:cs typeface="+mn-cs"/>
              </a:rPr>
              <a:t>relevantnih postopkov odločanja sodišč naj bi namreč nekaterim uradnim inštitucijam onemogočala izvajanje njihovih zakonskih pooblastil</a:t>
            </a:r>
            <a:r>
              <a:rPr lang="sl-SI" sz="1050" kern="1200" smtClean="0">
                <a:solidFill>
                  <a:schemeClr val="tx1"/>
                </a:solidFill>
                <a:effectLst/>
                <a:latin typeface="Calibri" pitchFamily="34" charset="0"/>
                <a:ea typeface="+mn-ea"/>
                <a:cs typeface="+mn-cs"/>
              </a:rPr>
              <a:t>. Zato so se pojavili</a:t>
            </a:r>
            <a:r>
              <a:rPr lang="sl-SI" sz="1050" kern="1200" baseline="0" smtClean="0">
                <a:solidFill>
                  <a:schemeClr val="tx1"/>
                </a:solidFill>
                <a:effectLst/>
                <a:latin typeface="Calibri" pitchFamily="34" charset="0"/>
                <a:ea typeface="+mn-ea"/>
                <a:cs typeface="+mn-cs"/>
              </a:rPr>
              <a:t> predlogi, da se </a:t>
            </a:r>
            <a:r>
              <a:rPr lang="sl-SI" sz="1050" kern="1200" smtClean="0">
                <a:solidFill>
                  <a:schemeClr val="tx1"/>
                </a:solidFill>
                <a:effectLst/>
                <a:latin typeface="Calibri" pitchFamily="34" charset="0"/>
                <a:ea typeface="+mn-ea"/>
                <a:cs typeface="+mn-cs"/>
              </a:rPr>
              <a:t>ta nivo pravne varnosti uporabnikov interneta zniža na nivo odločitve inšpektorja.Tako </a:t>
            </a:r>
            <a:r>
              <a:rPr lang="sl-SI" sz="1050" kern="1200" dirty="0" smtClean="0">
                <a:solidFill>
                  <a:schemeClr val="tx1"/>
                </a:solidFill>
                <a:effectLst/>
                <a:latin typeface="Calibri" pitchFamily="34" charset="0"/>
                <a:ea typeface="+mn-ea"/>
                <a:cs typeface="+mn-cs"/>
              </a:rPr>
              <a:t>sta bila v letu 2013 v obravnavi predloga novega</a:t>
            </a:r>
            <a:r>
              <a:rPr lang="sl-SI" sz="1050" kern="1200" baseline="0" dirty="0" smtClean="0">
                <a:solidFill>
                  <a:schemeClr val="tx1"/>
                </a:solidFill>
                <a:effectLst/>
                <a:latin typeface="Calibri" pitchFamily="34" charset="0"/>
                <a:ea typeface="+mn-ea"/>
                <a:cs typeface="+mn-cs"/>
              </a:rPr>
              <a:t> </a:t>
            </a:r>
            <a:r>
              <a:rPr lang="sl-SI" sz="1050" kern="1200" dirty="0" smtClean="0">
                <a:solidFill>
                  <a:schemeClr val="tx1"/>
                </a:solidFill>
                <a:effectLst/>
                <a:latin typeface="Calibri" pitchFamily="34" charset="0"/>
                <a:ea typeface="+mn-ea"/>
                <a:cs typeface="+mn-cs"/>
              </a:rPr>
              <a:t>Zakona o igrah na srečo (ZIS) in novele</a:t>
            </a:r>
            <a:r>
              <a:rPr lang="sl-SI" sz="1050" kern="1200" baseline="0" dirty="0" smtClean="0">
                <a:solidFill>
                  <a:schemeClr val="tx1"/>
                </a:solidFill>
                <a:effectLst/>
                <a:latin typeface="Calibri" pitchFamily="34" charset="0"/>
                <a:ea typeface="+mn-ea"/>
                <a:cs typeface="+mn-cs"/>
              </a:rPr>
              <a:t> </a:t>
            </a:r>
            <a:r>
              <a:rPr lang="sl-SI" sz="1050" kern="1200" dirty="0" smtClean="0">
                <a:solidFill>
                  <a:schemeClr val="tx1"/>
                </a:solidFill>
                <a:effectLst/>
                <a:latin typeface="Calibri" pitchFamily="34" charset="0"/>
                <a:ea typeface="+mn-ea"/>
                <a:cs typeface="+mn-cs"/>
              </a:rPr>
              <a:t>Zakona o inšpekcijskem nadzoru (</a:t>
            </a:r>
            <a:r>
              <a:rPr lang="sl-SI" sz="1050" kern="1200" smtClean="0">
                <a:solidFill>
                  <a:schemeClr val="tx1"/>
                </a:solidFill>
                <a:effectLst/>
                <a:latin typeface="Calibri" pitchFamily="34" charset="0"/>
                <a:ea typeface="+mn-ea"/>
                <a:cs typeface="+mn-cs"/>
              </a:rPr>
              <a:t>ZIN).</a:t>
            </a:r>
            <a:endParaRPr lang="sl-SI" sz="1050" smtClean="0"/>
          </a:p>
          <a:p>
            <a:r>
              <a:rPr lang="sl-SI" sz="1050" kern="1200" smtClean="0">
                <a:solidFill>
                  <a:schemeClr val="tx1"/>
                </a:solidFill>
                <a:latin typeface="Calibri" pitchFamily="34" charset="0"/>
                <a:ea typeface="+mn-ea"/>
                <a:cs typeface="+mn-cs"/>
              </a:rPr>
              <a:t>Rešitev v predlogu TSM uredbe predvideva, da lahko končni uporabniki prosto sklepajo dogovore s ponudniki javnih elektronskih komunikacij ali ponudniki vsebin, aplikacij in storitev o zagotavljanju </a:t>
            </a:r>
            <a:r>
              <a:rPr lang="sl-SI" sz="1050" b="1" kern="1200" smtClean="0">
                <a:solidFill>
                  <a:schemeClr val="tx1"/>
                </a:solidFill>
                <a:latin typeface="Calibri" pitchFamily="34" charset="0"/>
                <a:ea typeface="+mn-ea"/>
                <a:cs typeface="+mn-cs"/>
              </a:rPr>
              <a:t>specializiranih storitev</a:t>
            </a:r>
            <a:r>
              <a:rPr lang="sl-SI" sz="1050" kern="1200" smtClean="0">
                <a:solidFill>
                  <a:schemeClr val="tx1"/>
                </a:solidFill>
                <a:latin typeface="Calibri" pitchFamily="34" charset="0"/>
                <a:ea typeface="+mn-ea"/>
                <a:cs typeface="+mn-cs"/>
              </a:rPr>
              <a:t>. Specializirane storitve načeloma nimajo mesta v kontekstu zagotavljanja nevtralnega interneta. Predlog uredbe specializirane storitve neposredno povezuje z internetom in internetnim prometom, kar odpira prosto pot za diskriminacijo ponudnikov vsebin oz. za zlorabe. To pa bi bilo nedopustno, saj je namen člena zagotavljati vsebinsko nevtralnost interneta in še naprej čim nižji prag za nove vstopnike – ponudnike internetnih vsebin.</a:t>
            </a:r>
          </a:p>
          <a:p>
            <a:r>
              <a:rPr lang="sl-SI" sz="1050" kern="1200" smtClean="0">
                <a:solidFill>
                  <a:schemeClr val="tx1"/>
                </a:solidFill>
                <a:latin typeface="Calibri" pitchFamily="34" charset="0"/>
                <a:ea typeface="+mn-ea"/>
                <a:cs typeface="+mn-cs"/>
              </a:rPr>
              <a:t>Trženje in prodaja </a:t>
            </a:r>
            <a:r>
              <a:rPr lang="sl-SI" sz="1050" b="1" kern="1200" smtClean="0">
                <a:solidFill>
                  <a:schemeClr val="tx1"/>
                </a:solidFill>
                <a:latin typeface="Calibri" pitchFamily="34" charset="0"/>
                <a:ea typeface="+mn-ea"/>
                <a:cs typeface="+mn-cs"/>
              </a:rPr>
              <a:t>end-to-end QoS </a:t>
            </a:r>
            <a:r>
              <a:rPr lang="sl-SI" sz="1050" kern="1200" smtClean="0">
                <a:solidFill>
                  <a:schemeClr val="tx1"/>
                </a:solidFill>
                <a:latin typeface="Calibri" pitchFamily="34" charset="0"/>
                <a:ea typeface="+mn-ea"/>
                <a:cs typeface="+mn-cs"/>
              </a:rPr>
              <a:t>storitev končnim uporabnikom ali sistemskim naročnikom v okviru interneta pa predstavlja </a:t>
            </a:r>
            <a:r>
              <a:rPr lang="sl-SI" sz="1050" b="1" kern="1200" smtClean="0">
                <a:solidFill>
                  <a:schemeClr val="tx1"/>
                </a:solidFill>
                <a:latin typeface="Calibri" pitchFamily="34" charset="0"/>
                <a:ea typeface="+mn-ea"/>
                <a:cs typeface="+mn-cs"/>
              </a:rPr>
              <a:t>nedopusten poseg v nevtralnost interneta</a:t>
            </a:r>
            <a:r>
              <a:rPr lang="sl-SI" sz="1050" kern="1200" smtClean="0">
                <a:solidFill>
                  <a:schemeClr val="tx1"/>
                </a:solidFill>
                <a:latin typeface="Calibri" pitchFamily="34" charset="0"/>
                <a:ea typeface="+mn-ea"/>
                <a:cs typeface="+mn-cs"/>
              </a:rPr>
              <a:t>, saj razlikuje in različno obravnava enake vrste prometa, glede na naročnika, ki je to pripravljen plačati. Pogoj, da je to dovoljeno, če ne vpliva na best-effort obnašanje omrežja v celoti, v realnosti ne deluje. Operaterji v svojih omrežjih lahko upravljajo internetni promet v interesu čim boljših storitev prenosa v omrežjih elektronskih komunikacij preko katerih ta promet prenašajo, vendar tega ne smejo tržiti ponudnikom vsebin ali končnim uporabnikom, predvsem pa morajo pri tem enake vrste prometa obravnavati na enak način in nikakor ne diskriminatorno.</a:t>
            </a:r>
          </a:p>
          <a:p>
            <a:pPr marL="0" marR="0" indent="0" algn="l" defTabSz="914400" rtl="0" eaLnBrk="0" fontAlgn="base" latinLnBrk="0" hangingPunct="0">
              <a:lnSpc>
                <a:spcPct val="100000"/>
              </a:lnSpc>
              <a:spcBef>
                <a:spcPct val="30000"/>
              </a:spcBef>
              <a:spcAft>
                <a:spcPct val="0"/>
              </a:spcAft>
              <a:buClrTx/>
              <a:buSzTx/>
              <a:buFontTx/>
              <a:buNone/>
              <a:tabLst/>
              <a:defRPr/>
            </a:pPr>
            <a:r>
              <a:rPr lang="sl-SI" sz="1050" b="1" kern="1200" smtClean="0">
                <a:solidFill>
                  <a:schemeClr val="tx1"/>
                </a:solidFill>
                <a:latin typeface="Calibri" pitchFamily="34" charset="0"/>
                <a:ea typeface="+mn-ea"/>
                <a:cs typeface="+mn-cs"/>
              </a:rPr>
              <a:t>Med specializiranimi storitvami in internetom bi bilo treba potegniti jasno razmejitev</a:t>
            </a:r>
            <a:r>
              <a:rPr lang="sl-SI" sz="1050" kern="1200" smtClean="0">
                <a:solidFill>
                  <a:schemeClr val="tx1"/>
                </a:solidFill>
                <a:latin typeface="Calibri" pitchFamily="34" charset="0"/>
                <a:ea typeface="+mn-ea"/>
                <a:cs typeface="+mn-cs"/>
              </a:rPr>
              <a:t>, saj obstaja bojazen, da bi možnost zakupa end-to-end QoS storitev zatrla inovativnost z demotivacijo novih ponudnikov vsebin in storitev za vstop na internet, hkrati pa bi operaterji dobili kontrolo nad internetnim prometom, ki je sedaj nimajo. Specializirane storitve, kot so razumljene v predlogu uredbe, so potencialni izvor omejevanja odprtega in nevtralnega interneta, zato je treba rešitvi skladno z nacionalno ureditvijo nevtralnosti interneta v ZEKom-1 nasprotovati.</a:t>
            </a:r>
            <a:endParaRPr lang="sl-SI" dirty="0"/>
          </a:p>
        </p:txBody>
      </p:sp>
      <p:sp>
        <p:nvSpPr>
          <p:cNvPr id="4" name="Ograda glave 3"/>
          <p:cNvSpPr>
            <a:spLocks noGrp="1"/>
          </p:cNvSpPr>
          <p:nvPr>
            <p:ph type="hdr" sz="quarter" idx="10"/>
          </p:nvPr>
        </p:nvSpPr>
        <p:spPr/>
        <p:txBody>
          <a:bodyPr/>
          <a:lstStyle/>
          <a:p>
            <a:pPr>
              <a:defRPr/>
            </a:pPr>
            <a:r>
              <a:rPr lang="sl-SI" smtClean="0"/>
              <a:t>Direktorat za informacijsko družbo</a:t>
            </a:r>
            <a:endParaRPr lang="sl-SI"/>
          </a:p>
        </p:txBody>
      </p:sp>
      <p:sp>
        <p:nvSpPr>
          <p:cNvPr id="6" name="Ograda številke diapozitiva 5"/>
          <p:cNvSpPr>
            <a:spLocks noGrp="1"/>
          </p:cNvSpPr>
          <p:nvPr>
            <p:ph type="sldNum" sz="quarter" idx="12"/>
          </p:nvPr>
        </p:nvSpPr>
        <p:spPr/>
        <p:txBody>
          <a:bodyPr/>
          <a:lstStyle/>
          <a:p>
            <a:pPr>
              <a:defRPr/>
            </a:pPr>
            <a:fld id="{560D0D0B-8F02-4B89-8CFA-A478F1098F2E}" type="slidenum">
              <a:rPr lang="sl-SI" smtClean="0"/>
              <a:pPr>
                <a:defRPr/>
              </a:pPr>
              <a:t>16</a:t>
            </a:fld>
            <a:endParaRPr lang="sl-SI"/>
          </a:p>
        </p:txBody>
      </p:sp>
    </p:spTree>
    <p:extLst>
      <p:ext uri="{BB962C8B-B14F-4D97-AF65-F5344CB8AC3E}">
        <p14:creationId xmlns:p14="http://schemas.microsoft.com/office/powerpoint/2010/main" val="3104232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Problematika</a:t>
            </a:r>
            <a:r>
              <a:rPr lang="sl-SI" baseline="0" dirty="0" smtClean="0"/>
              <a:t> o nevtralnosti interneta je zelo kompleksna. Osnovni principi nevtralnosti so bolj ali manj zdržali do današnjega časa, </a:t>
            </a:r>
            <a:r>
              <a:rPr lang="sl-SI" baseline="0" smtClean="0"/>
              <a:t>ko razvoj in uporaba novih multimedijskih </a:t>
            </a:r>
            <a:r>
              <a:rPr lang="sl-SI" baseline="0" dirty="0" smtClean="0"/>
              <a:t>storitev in vsebin dosedanje načine delovanja omrežij vse bolj postavlja pod vprašaj.</a:t>
            </a:r>
          </a:p>
          <a:p>
            <a:endParaRPr lang="sl-SI" baseline="0" dirty="0" smtClean="0"/>
          </a:p>
          <a:p>
            <a:r>
              <a:rPr lang="sl-SI" baseline="0" dirty="0" smtClean="0"/>
              <a:t>Razprava je polemična in bo potekala dokler se bo razvijal interneta. V okolju prihodnjega interneta (internet reči) je razprava o nevtralnosti interneta še kompleksnejša.</a:t>
            </a:r>
          </a:p>
          <a:p>
            <a:endParaRPr lang="sl-SI" baseline="0" dirty="0" smtClean="0"/>
          </a:p>
          <a:p>
            <a:r>
              <a:rPr lang="sl-SI" baseline="0" dirty="0" smtClean="0"/>
              <a:t>Prihodnji internet, ki bo v popolnosti del našega prihodnjega življenja bo konfrontacijo interesov in argumentov za in proti maksimalno zaostril.</a:t>
            </a:r>
          </a:p>
          <a:p>
            <a:endParaRPr lang="sl-SI" baseline="0" dirty="0" smtClean="0"/>
          </a:p>
          <a:p>
            <a:r>
              <a:rPr lang="sl-SI" baseline="0" dirty="0" smtClean="0"/>
              <a:t>Končna rešitev ne obstaja, obstajajo pa izvorna načela interneta, ki jih je smiselno varovati in na njih graditi razvoj tudi v prihodnje.</a:t>
            </a:r>
          </a:p>
          <a:p>
            <a:endParaRPr lang="sl-SI" baseline="0" dirty="0" smtClean="0"/>
          </a:p>
          <a:p>
            <a:endParaRPr lang="sl-SI" baseline="0" dirty="0" smtClean="0"/>
          </a:p>
        </p:txBody>
      </p:sp>
      <p:sp>
        <p:nvSpPr>
          <p:cNvPr id="4" name="Ograda številke diapozitiva 3"/>
          <p:cNvSpPr>
            <a:spLocks noGrp="1"/>
          </p:cNvSpPr>
          <p:nvPr>
            <p:ph type="sldNum" sz="quarter" idx="10"/>
          </p:nvPr>
        </p:nvSpPr>
        <p:spPr/>
        <p:txBody>
          <a:bodyPr/>
          <a:lstStyle/>
          <a:p>
            <a:pPr>
              <a:defRPr/>
            </a:pPr>
            <a:fld id="{560D0D0B-8F02-4B89-8CFA-A478F1098F2E}" type="slidenum">
              <a:rPr lang="sl-SI" smtClean="0"/>
              <a:pPr>
                <a:defRPr/>
              </a:pPr>
              <a:t>17</a:t>
            </a:fld>
            <a:endParaRPr lang="sl-SI"/>
          </a:p>
        </p:txBody>
      </p:sp>
      <p:sp>
        <p:nvSpPr>
          <p:cNvPr id="6" name="Ograda glave 5"/>
          <p:cNvSpPr>
            <a:spLocks noGrp="1"/>
          </p:cNvSpPr>
          <p:nvPr>
            <p:ph type="hdr" sz="quarter" idx="12"/>
          </p:nvPr>
        </p:nvSpPr>
        <p:spPr/>
        <p:txBody>
          <a:bodyPr/>
          <a:lstStyle/>
          <a:p>
            <a:pPr>
              <a:defRPr/>
            </a:pPr>
            <a:r>
              <a:rPr lang="sl-SI" smtClean="0"/>
              <a:t>Direktorat za informacijsko družbo</a:t>
            </a:r>
            <a:endParaRPr 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glave 3"/>
          <p:cNvSpPr>
            <a:spLocks noGrp="1"/>
          </p:cNvSpPr>
          <p:nvPr>
            <p:ph type="hdr" sz="quarter" idx="10"/>
          </p:nvPr>
        </p:nvSpPr>
        <p:spPr/>
        <p:txBody>
          <a:bodyPr/>
          <a:lstStyle/>
          <a:p>
            <a:pPr>
              <a:defRPr/>
            </a:pPr>
            <a:r>
              <a:rPr lang="sl-SI" smtClean="0"/>
              <a:t>Direktorat za informacijsko družbo</a:t>
            </a:r>
            <a:endParaRPr lang="sl-SI"/>
          </a:p>
        </p:txBody>
      </p:sp>
      <p:sp>
        <p:nvSpPr>
          <p:cNvPr id="5" name="Ograda številke diapozitiva 4"/>
          <p:cNvSpPr>
            <a:spLocks noGrp="1"/>
          </p:cNvSpPr>
          <p:nvPr>
            <p:ph type="sldNum" sz="quarter" idx="11"/>
          </p:nvPr>
        </p:nvSpPr>
        <p:spPr/>
        <p:txBody>
          <a:bodyPr/>
          <a:lstStyle/>
          <a:p>
            <a:pPr>
              <a:defRPr/>
            </a:pPr>
            <a:fld id="{560D0D0B-8F02-4B89-8CFA-A478F1098F2E}" type="slidenum">
              <a:rPr lang="sl-SI" smtClean="0"/>
              <a:pPr>
                <a:defRPr/>
              </a:pPr>
              <a:t>18</a:t>
            </a:fld>
            <a:endParaRPr lang="sl-SI"/>
          </a:p>
        </p:txBody>
      </p:sp>
    </p:spTree>
    <p:extLst>
      <p:ext uri="{BB962C8B-B14F-4D97-AF65-F5344CB8AC3E}">
        <p14:creationId xmlns:p14="http://schemas.microsoft.com/office/powerpoint/2010/main" val="188323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Elektronska komunikacijska omrežja nove generacije bodo praktično v celoti služila prenosu informacij po internetnem komunikacijskem modelu oz. protokolu, ne glede na vrsto </a:t>
            </a:r>
            <a:r>
              <a:rPr lang="sl-SI" dirty="0" err="1" smtClean="0"/>
              <a:t>prenašanih</a:t>
            </a:r>
            <a:r>
              <a:rPr lang="sl-SI" dirty="0" smtClean="0"/>
              <a:t> informacij. Ta javna komunikacijska omrežja bodo tako predstavljala </a:t>
            </a:r>
            <a:r>
              <a:rPr lang="sl-SI" b="1" dirty="0" smtClean="0"/>
              <a:t>tehnično infrastrukturo </a:t>
            </a:r>
            <a:r>
              <a:rPr lang="sl-SI" dirty="0" smtClean="0"/>
              <a:t>za vse obsežnejši in prenosno vse zahtevnejši internetni promet, pri čemer je in bo enaka obravnava različnih tipov informacij ključnega pomena za razvoj prihodnjega interneta.</a:t>
            </a:r>
            <a:endParaRPr lang="sl-SI" baseline="0" dirty="0" smtClean="0"/>
          </a:p>
          <a:p>
            <a:endParaRPr lang="sl-SI" baseline="0" dirty="0" smtClean="0"/>
          </a:p>
          <a:p>
            <a:r>
              <a:rPr lang="sl-SI" baseline="0" dirty="0" smtClean="0"/>
              <a:t>Internet omogoča </a:t>
            </a:r>
            <a:r>
              <a:rPr lang="sl-SI" b="1" baseline="0" dirty="0" smtClean="0"/>
              <a:t>enostaven dostop do globalnih uporabnikov brez diskriminacije in ovir</a:t>
            </a:r>
            <a:r>
              <a:rPr lang="sl-SI" baseline="0" dirty="0" smtClean="0"/>
              <a:t>. Tako v </a:t>
            </a:r>
            <a:r>
              <a:rPr lang="sl-SI" dirty="0" smtClean="0"/>
              <a:t>sodobnem globaliziranem svetu predstavlja internet </a:t>
            </a:r>
            <a:r>
              <a:rPr lang="sl-SI" b="1" dirty="0" smtClean="0"/>
              <a:t>izredno učinkovito komunikacijsko sredstvo </a:t>
            </a:r>
            <a:r>
              <a:rPr lang="sl-SI" dirty="0" smtClean="0"/>
              <a:t>za prost pretok informacij, zato je dostop do interneta in uporaba njegovih storitev na splošno razumljena kot človekova pravica 21. stoletja. </a:t>
            </a:r>
          </a:p>
          <a:p>
            <a:endParaRPr lang="sl-SI" dirty="0" smtClean="0"/>
          </a:p>
          <a:p>
            <a:r>
              <a:rPr lang="sl-SI" dirty="0" smtClean="0"/>
              <a:t>Neverjeten</a:t>
            </a:r>
            <a:r>
              <a:rPr lang="sl-SI" baseline="0" dirty="0" smtClean="0"/>
              <a:t> </a:t>
            </a:r>
            <a:r>
              <a:rPr lang="sl-SI" b="1" baseline="0" dirty="0" smtClean="0"/>
              <a:t>globalni razmah interneta </a:t>
            </a:r>
            <a:r>
              <a:rPr lang="sl-SI" baseline="0" dirty="0" smtClean="0"/>
              <a:t>je privedel do izrednega vpliva na družbo in posameznika, kar neizogibno vodi do </a:t>
            </a:r>
            <a:r>
              <a:rPr lang="sl-SI" b="1" baseline="0" dirty="0" smtClean="0"/>
              <a:t>odpiranja vprašanj o zasnovi, delovanju in upravljanju interneta</a:t>
            </a:r>
            <a:r>
              <a:rPr lang="sl-SI" baseline="0" dirty="0" smtClean="0"/>
              <a:t>.</a:t>
            </a:r>
          </a:p>
          <a:p>
            <a:endParaRPr lang="sl-SI" baseline="0" dirty="0" smtClean="0"/>
          </a:p>
          <a:p>
            <a:r>
              <a:rPr lang="sl-SI" dirty="0" smtClean="0"/>
              <a:t>V teh okvirih je naloga demokratičnih držav implementacija zakonodaje in regulacije, ki omogoča neodvisne in pluralistične medije, prost čezmejni pretok informacij, neomejen dostop do interneta in razvoj digitalne pismenosti.</a:t>
            </a:r>
            <a:endParaRPr lang="sl-SI" dirty="0" smtClean="0"/>
          </a:p>
        </p:txBody>
      </p:sp>
      <p:sp>
        <p:nvSpPr>
          <p:cNvPr id="4" name="Ograda številke diapozitiva 3"/>
          <p:cNvSpPr>
            <a:spLocks noGrp="1"/>
          </p:cNvSpPr>
          <p:nvPr>
            <p:ph type="sldNum" sz="quarter" idx="10"/>
          </p:nvPr>
        </p:nvSpPr>
        <p:spPr/>
        <p:txBody>
          <a:bodyPr/>
          <a:lstStyle/>
          <a:p>
            <a:pPr>
              <a:defRPr/>
            </a:pPr>
            <a:fld id="{560D0D0B-8F02-4B89-8CFA-A478F1098F2E}" type="slidenum">
              <a:rPr lang="sl-SI" smtClean="0"/>
              <a:pPr>
                <a:defRPr/>
              </a:pPr>
              <a:t>2</a:t>
            </a:fld>
            <a:endParaRPr lang="sl-SI"/>
          </a:p>
        </p:txBody>
      </p:sp>
      <p:sp>
        <p:nvSpPr>
          <p:cNvPr id="6" name="Ograda glave 5"/>
          <p:cNvSpPr>
            <a:spLocks noGrp="1"/>
          </p:cNvSpPr>
          <p:nvPr>
            <p:ph type="hdr" sz="quarter" idx="12"/>
          </p:nvPr>
        </p:nvSpPr>
        <p:spPr/>
        <p:txBody>
          <a:bodyPr/>
          <a:lstStyle/>
          <a:p>
            <a:pPr>
              <a:defRPr/>
            </a:pPr>
            <a:r>
              <a:rPr lang="sl-SI" smtClean="0"/>
              <a:t>Direktorat za informacijsko družbo</a:t>
            </a:r>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V sodobnem globaliziranem svetu predstavlja </a:t>
            </a:r>
            <a:r>
              <a:rPr lang="sl-SI" b="1" dirty="0" smtClean="0"/>
              <a:t>internet izredno učinkovito komunikacijsko sredstvo </a:t>
            </a:r>
            <a:r>
              <a:rPr lang="sl-SI" dirty="0" smtClean="0"/>
              <a:t>za prost pretok informacij, zato je dostop do interneta in uporaba njegovih storitev na splošno razumljena kot </a:t>
            </a:r>
            <a:r>
              <a:rPr lang="sl-SI" b="1" dirty="0" smtClean="0"/>
              <a:t>človekova pravica 21. stoletja</a:t>
            </a:r>
            <a:r>
              <a:rPr lang="sl-SI" dirty="0" smtClean="0"/>
              <a:t>. V teh okvirih je naloga demokratičnih držav implementacija zakonodaje in regulacije, ki omogoča neodvisne in pluralistične medije, prost čezmejni pretok informacij, neomejen dostop do interneta in razvoj digitalne pismenosti.</a:t>
            </a:r>
          </a:p>
          <a:p>
            <a:endParaRPr lang="sl-SI" dirty="0" smtClean="0"/>
          </a:p>
          <a:p>
            <a:r>
              <a:rPr lang="sl-SI" sz="1200" kern="1200" dirty="0" smtClean="0">
                <a:solidFill>
                  <a:schemeClr val="tx1"/>
                </a:solidFill>
                <a:effectLst/>
                <a:latin typeface="Calibri" pitchFamily="34" charset="0"/>
                <a:ea typeface="+mn-ea"/>
                <a:cs typeface="+mn-cs"/>
              </a:rPr>
              <a:t>Različni deležniki razvoja, upravljanja in uporabe interneta vsak v svoji vlogi ustvarjajo prihodnji internet, med njimi pa velja splošni konsenz, da naj bi </a:t>
            </a:r>
            <a:r>
              <a:rPr lang="sl-SI" sz="1200" b="1" kern="1200" dirty="0" smtClean="0">
                <a:solidFill>
                  <a:schemeClr val="tx1"/>
                </a:solidFill>
                <a:effectLst/>
                <a:latin typeface="Calibri" pitchFamily="34" charset="0"/>
                <a:ea typeface="+mn-ea"/>
                <a:cs typeface="+mn-cs"/>
              </a:rPr>
              <a:t>internet ostal svoboden in odprt javen komunikacijsko – storitveni prostor, kar pomeni neomejeno dostopen, </a:t>
            </a:r>
            <a:r>
              <a:rPr lang="sl-SI" sz="1200" b="1" kern="1200" dirty="0" err="1" smtClean="0">
                <a:solidFill>
                  <a:schemeClr val="tx1"/>
                </a:solidFill>
                <a:effectLst/>
                <a:latin typeface="Calibri" pitchFamily="34" charset="0"/>
                <a:ea typeface="+mn-ea"/>
                <a:cs typeface="+mn-cs"/>
              </a:rPr>
              <a:t>nediskriminatoren</a:t>
            </a:r>
            <a:r>
              <a:rPr lang="sl-SI" sz="1200" b="1" kern="1200" dirty="0" smtClean="0">
                <a:solidFill>
                  <a:schemeClr val="tx1"/>
                </a:solidFill>
                <a:effectLst/>
                <a:latin typeface="Calibri" pitchFamily="34" charset="0"/>
                <a:ea typeface="+mn-ea"/>
                <a:cs typeface="+mn-cs"/>
              </a:rPr>
              <a:t> ter s prenosnega komunikacijskega vidika vsebinsko nevtralen</a:t>
            </a:r>
            <a:r>
              <a:rPr lang="sl-SI" sz="1200" kern="1200" dirty="0" smtClean="0">
                <a:solidFill>
                  <a:schemeClr val="tx1"/>
                </a:solidFill>
                <a:effectLst/>
                <a:latin typeface="Calibri" pitchFamily="34" charset="0"/>
                <a:ea typeface="+mn-ea"/>
                <a:cs typeface="+mn-cs"/>
              </a:rPr>
              <a:t>. Internet je brez dvoma komunikacijski medij, ki je v osnovi spremenil našo sodobno družbo na bolje. Da bi še naprej obdržal pozitiven vpliv, mora tudi prihodnji internet nujno ostati svoboden in odprt.</a:t>
            </a:r>
            <a:endParaRPr lang="sl-SI" dirty="0" smtClean="0"/>
          </a:p>
          <a:p>
            <a:endParaRPr lang="sl-SI"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l-SI" sz="1200" kern="1200" dirty="0" smtClean="0">
                <a:solidFill>
                  <a:schemeClr val="tx1"/>
                </a:solidFill>
                <a:effectLst/>
                <a:latin typeface="Calibri" pitchFamily="34" charset="0"/>
                <a:ea typeface="+mn-ea"/>
                <a:cs typeface="+mn-cs"/>
              </a:rPr>
              <a:t>Internet je </a:t>
            </a:r>
            <a:r>
              <a:rPr lang="sl-SI" sz="1200" b="1" kern="1200" dirty="0" smtClean="0">
                <a:solidFill>
                  <a:schemeClr val="tx1"/>
                </a:solidFill>
                <a:effectLst/>
                <a:latin typeface="Calibri" pitchFamily="34" charset="0"/>
                <a:ea typeface="+mn-ea"/>
                <a:cs typeface="+mn-cs"/>
              </a:rPr>
              <a:t>svoboden in odprt po svoji tehnični zasnovi</a:t>
            </a:r>
            <a:r>
              <a:rPr lang="sl-SI" sz="1200" kern="1200" dirty="0" smtClean="0">
                <a:solidFill>
                  <a:schemeClr val="tx1"/>
                </a:solidFill>
                <a:effectLst/>
                <a:latin typeface="Calibri" pitchFamily="34" charset="0"/>
                <a:ea typeface="+mn-ea"/>
                <a:cs typeface="+mn-cs"/>
              </a:rPr>
              <a:t>, ne pa sam po sebi tudi z zakonodajnega, </a:t>
            </a:r>
            <a:r>
              <a:rPr lang="sl-SI" sz="1200" kern="1200" dirty="0" err="1" smtClean="0">
                <a:solidFill>
                  <a:schemeClr val="tx1"/>
                </a:solidFill>
                <a:effectLst/>
                <a:latin typeface="Calibri" pitchFamily="34" charset="0"/>
                <a:ea typeface="+mn-ea"/>
                <a:cs typeface="+mn-cs"/>
              </a:rPr>
              <a:t>regulatornega</a:t>
            </a:r>
            <a:r>
              <a:rPr lang="sl-SI" sz="1200" kern="1200" dirty="0" smtClean="0">
                <a:solidFill>
                  <a:schemeClr val="tx1"/>
                </a:solidFill>
                <a:effectLst/>
                <a:latin typeface="Calibri" pitchFamily="34" charset="0"/>
                <a:ea typeface="+mn-ea"/>
                <a:cs typeface="+mn-cs"/>
              </a:rPr>
              <a:t>, </a:t>
            </a:r>
            <a:r>
              <a:rPr lang="sl-SI" sz="1200" kern="1200" dirty="0" err="1" smtClean="0">
                <a:solidFill>
                  <a:schemeClr val="tx1"/>
                </a:solidFill>
                <a:effectLst/>
                <a:latin typeface="Calibri" pitchFamily="34" charset="0"/>
                <a:ea typeface="+mn-ea"/>
                <a:cs typeface="+mn-cs"/>
              </a:rPr>
              <a:t>upravljalskega</a:t>
            </a:r>
            <a:r>
              <a:rPr lang="sl-SI" sz="1200" kern="1200" dirty="0" smtClean="0">
                <a:solidFill>
                  <a:schemeClr val="tx1"/>
                </a:solidFill>
                <a:effectLst/>
                <a:latin typeface="Calibri" pitchFamily="34" charset="0"/>
                <a:ea typeface="+mn-ea"/>
                <a:cs typeface="+mn-cs"/>
              </a:rPr>
              <a:t>, uporabniškega in drugih vidikov. Zakonodajalci so tako v stalni preizkušnji omejevanja njegove uporabe, pretirane regulacije ali vplivanja na internet v nasprotju z njegovimi izhodiščnimi načeli in osnovnimi lastnostmi, kar ima lahko hitro neželene stranske učinke.</a:t>
            </a:r>
          </a:p>
          <a:p>
            <a:endParaRPr lang="sl-SI" dirty="0" smtClean="0"/>
          </a:p>
          <a:p>
            <a:endParaRPr lang="sl-SI" dirty="0"/>
          </a:p>
        </p:txBody>
      </p:sp>
      <p:sp>
        <p:nvSpPr>
          <p:cNvPr id="4" name="Ograda številke diapozitiva 3"/>
          <p:cNvSpPr>
            <a:spLocks noGrp="1"/>
          </p:cNvSpPr>
          <p:nvPr>
            <p:ph type="sldNum" sz="quarter" idx="10"/>
          </p:nvPr>
        </p:nvSpPr>
        <p:spPr/>
        <p:txBody>
          <a:bodyPr/>
          <a:lstStyle/>
          <a:p>
            <a:pPr>
              <a:defRPr/>
            </a:pPr>
            <a:fld id="{560D0D0B-8F02-4B89-8CFA-A478F1098F2E}" type="slidenum">
              <a:rPr lang="sl-SI" smtClean="0"/>
              <a:pPr>
                <a:defRPr/>
              </a:pPr>
              <a:t>3</a:t>
            </a:fld>
            <a:endParaRPr lang="sl-SI"/>
          </a:p>
        </p:txBody>
      </p:sp>
      <p:sp>
        <p:nvSpPr>
          <p:cNvPr id="6" name="Ograda glave 5"/>
          <p:cNvSpPr>
            <a:spLocks noGrp="1"/>
          </p:cNvSpPr>
          <p:nvPr>
            <p:ph type="hdr" sz="quarter" idx="12"/>
          </p:nvPr>
        </p:nvSpPr>
        <p:spPr/>
        <p:txBody>
          <a:bodyPr/>
          <a:lstStyle/>
          <a:p>
            <a:pPr>
              <a:defRPr/>
            </a:pPr>
            <a:r>
              <a:rPr lang="sl-SI" smtClean="0"/>
              <a:t>Direktorat za informacijsko družbo</a:t>
            </a:r>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smtClean="0"/>
              <a:t>V EU</a:t>
            </a:r>
            <a:r>
              <a:rPr lang="sl-SI" baseline="0" smtClean="0"/>
              <a:t> zaenkrat ni jasne politike zagotavljanja nevtralnosti interneta.</a:t>
            </a:r>
          </a:p>
          <a:p>
            <a:endParaRPr lang="sl-SI" baseline="0" smtClean="0"/>
          </a:p>
          <a:p>
            <a:r>
              <a:rPr lang="sl-SI" baseline="0" smtClean="0"/>
              <a:t>Internetni uporabniki so soočeni z omejitvami pri uporabi interneta.</a:t>
            </a:r>
          </a:p>
          <a:p>
            <a:endParaRPr lang="sl-SI" baseline="0" smtClean="0"/>
          </a:p>
          <a:p>
            <a:r>
              <a:rPr lang="sl-SI" baseline="0" smtClean="0"/>
              <a:t>Najpogostejša omejitev je blokiranje ali oviranje P2P in VoIP prometa – nesprejemljivo upravljanje prometa s strani operaterjev.</a:t>
            </a:r>
          </a:p>
          <a:p>
            <a:endParaRPr lang="sl-SI" baseline="0" smtClean="0"/>
          </a:p>
          <a:p>
            <a:r>
              <a:rPr lang="sl-SI" baseline="0" smtClean="0"/>
              <a:t>Uporabniki interneta ob teh omejitvah ne morejo v polnosti uporabljati internetnih storitev, ponudniki vsebin in storitev nimajo zagotovljenega dostopa do uporabnikov, zato so omejeni pri inovacijah in razvoju novih storitev. Operaterji v takem okolju ne iščejo novih poslovnih modelov ampak ščitijo tradicionalne vire prihodka, kot npr. govorni promet.</a:t>
            </a:r>
            <a:endParaRPr lang="sl-SI"/>
          </a:p>
        </p:txBody>
      </p:sp>
      <p:sp>
        <p:nvSpPr>
          <p:cNvPr id="4" name="Ograda številke diapozitiva 3"/>
          <p:cNvSpPr>
            <a:spLocks noGrp="1"/>
          </p:cNvSpPr>
          <p:nvPr>
            <p:ph type="sldNum" sz="quarter" idx="10"/>
          </p:nvPr>
        </p:nvSpPr>
        <p:spPr/>
        <p:txBody>
          <a:bodyPr/>
          <a:lstStyle/>
          <a:p>
            <a:pPr>
              <a:defRPr/>
            </a:pPr>
            <a:fld id="{560D0D0B-8F02-4B89-8CFA-A478F1098F2E}" type="slidenum">
              <a:rPr lang="sl-SI" smtClean="0"/>
              <a:pPr>
                <a:defRPr/>
              </a:pPr>
              <a:t>4</a:t>
            </a:fld>
            <a:endParaRPr lang="sl-SI"/>
          </a:p>
        </p:txBody>
      </p:sp>
      <p:sp>
        <p:nvSpPr>
          <p:cNvPr id="6" name="Ograda glave 5"/>
          <p:cNvSpPr>
            <a:spLocks noGrp="1"/>
          </p:cNvSpPr>
          <p:nvPr>
            <p:ph type="hdr" sz="quarter" idx="12"/>
          </p:nvPr>
        </p:nvSpPr>
        <p:spPr/>
        <p:txBody>
          <a:bodyPr/>
          <a:lstStyle/>
          <a:p>
            <a:pPr>
              <a:defRPr/>
            </a:pPr>
            <a:r>
              <a:rPr lang="sl-SI" smtClean="0"/>
              <a:t>Direktorat za informacijsko družbo</a:t>
            </a:r>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marL="228600" indent="-228600">
              <a:buFont typeface="+mj-lt"/>
              <a:buAutoNum type="arabicPeriod"/>
            </a:pPr>
            <a:r>
              <a:rPr lang="sl-SI" smtClean="0"/>
              <a:t>Nevtralnost do pred</a:t>
            </a:r>
            <a:r>
              <a:rPr lang="sl-SI" baseline="0" smtClean="0"/>
              <a:t> kratkim vodilo. </a:t>
            </a:r>
            <a:r>
              <a:rPr lang="sl-SI" smtClean="0"/>
              <a:t>Internet </a:t>
            </a:r>
            <a:r>
              <a:rPr lang="sl-SI" dirty="0" smtClean="0"/>
              <a:t>naj</a:t>
            </a:r>
            <a:r>
              <a:rPr lang="sl-SI" baseline="0" dirty="0" smtClean="0"/>
              <a:t> bi ohranil sedanje stanje, v katerem lahko uporabniki prosto izražajo svoje ideje na forumu, ki je kolikor se le da odprt in </a:t>
            </a:r>
            <a:r>
              <a:rPr lang="sl-SI" baseline="0" smtClean="0"/>
              <a:t>enakopraven.</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sl-SI" sz="1200" b="0" i="0" u="none" strike="noStrike" kern="1200" cap="none" spc="0" normalizeH="0" baseline="0" noProof="0" smtClean="0">
                <a:ln>
                  <a:noFill/>
                </a:ln>
                <a:solidFill>
                  <a:schemeClr val="lt1"/>
                </a:solidFill>
                <a:effectLst/>
                <a:uLnTx/>
                <a:uFillTx/>
                <a:latin typeface="Calibri" pitchFamily="34" charset="0"/>
                <a:ea typeface="+mn-ea"/>
                <a:cs typeface="+mn-cs"/>
              </a:rPr>
              <a:t>Nevtralnost interneta je v interesu razvoja</a:t>
            </a:r>
            <a:r>
              <a:rPr kumimoji="0" lang="sl-SI" sz="1200" b="0" i="0" u="none" strike="noStrike" kern="1200" cap="none" spc="0" normalizeH="0" noProof="0" smtClean="0">
                <a:ln>
                  <a:noFill/>
                </a:ln>
                <a:solidFill>
                  <a:schemeClr val="lt1"/>
                </a:solidFill>
                <a:effectLst/>
                <a:uLnTx/>
                <a:uFillTx/>
                <a:latin typeface="Calibri" pitchFamily="34" charset="0"/>
                <a:ea typeface="+mn-ea"/>
                <a:cs typeface="+mn-cs"/>
              </a:rPr>
              <a:t> celotne družbe na nacionalnem in globalnem nivoju.</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sl-SI" sz="1200" b="0" i="0" u="none" strike="noStrike" kern="1200" cap="none" spc="0" normalizeH="0" baseline="0" noProof="0" smtClean="0">
                <a:ln>
                  <a:noFill/>
                </a:ln>
                <a:solidFill>
                  <a:schemeClr val="tx2"/>
                </a:solidFill>
                <a:effectLst/>
                <a:uLnTx/>
                <a:uFillTx/>
                <a:latin typeface="Calibri" pitchFamily="34" charset="0"/>
                <a:ea typeface="+mn-ea"/>
                <a:cs typeface="Arial" pitchFamily="34" charset="0"/>
              </a:rPr>
              <a:t>V javnem interesu</a:t>
            </a:r>
            <a:r>
              <a:rPr kumimoji="0" lang="sl-SI" sz="1200" b="0" i="0" u="none" strike="noStrike" kern="1200" cap="none" spc="0" normalizeH="0" noProof="0" smtClean="0">
                <a:ln>
                  <a:noFill/>
                </a:ln>
                <a:solidFill>
                  <a:schemeClr val="tx2"/>
                </a:solidFill>
                <a:effectLst/>
                <a:uLnTx/>
                <a:uFillTx/>
                <a:latin typeface="Calibri" pitchFamily="34" charset="0"/>
                <a:ea typeface="+mn-ea"/>
                <a:cs typeface="Arial" pitchFamily="34" charset="0"/>
              </a:rPr>
              <a:t> je uzakoniti nevtralnost interneta, da se zaščiti lastnosti interneta, ki določajo njegovo enkratnost.</a:t>
            </a:r>
            <a:endParaRPr kumimoji="0" lang="sl-SI" sz="1200" b="0" i="0" u="none" strike="noStrike" kern="1200" cap="none" spc="0" normalizeH="0" baseline="0" noProof="0" smtClean="0">
              <a:ln>
                <a:noFill/>
              </a:ln>
              <a:solidFill>
                <a:schemeClr val="tx2"/>
              </a:solidFill>
              <a:effectLst/>
              <a:uLnTx/>
              <a:uFillTx/>
              <a:latin typeface="Calibri" pitchFamily="34" charset="0"/>
              <a:ea typeface="+mn-ea"/>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sl-SI" sz="1200" smtClean="0"/>
              <a:t>Preprosta omrežna načela, ki uporabnikom omogočajo nadzor, so osnova razmaha interneta. Tako nevtralno omrežje je omogočilo eksplozijo inovacij na robovih omrežja.</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sl-SI" sz="1200" smtClean="0"/>
              <a:t>Pod vprašajem so kreativnost, inovativnost ter svoboden in odprt tržni prostor.</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sl-SI" sz="1200" b="0" i="0" u="none" strike="noStrike" kern="1200" cap="none" spc="0" normalizeH="0" baseline="0" noProof="0" smtClean="0">
                <a:ln>
                  <a:noFill/>
                </a:ln>
                <a:solidFill>
                  <a:schemeClr val="lt1"/>
                </a:solidFill>
                <a:effectLst/>
                <a:uLnTx/>
                <a:uFillTx/>
                <a:latin typeface="Calibri" pitchFamily="34" charset="0"/>
                <a:ea typeface="+mn-ea"/>
                <a:cs typeface="+mn-cs"/>
              </a:rPr>
              <a:t>Omrežja – ločena od vsebine in inteligenca</a:t>
            </a:r>
            <a:r>
              <a:rPr kumimoji="0" lang="sl-SI" sz="1200" b="0" i="0" u="none" strike="noStrike" kern="1200" cap="none" spc="0" normalizeH="0" noProof="0" smtClean="0">
                <a:ln>
                  <a:noFill/>
                </a:ln>
                <a:solidFill>
                  <a:schemeClr val="lt1"/>
                </a:solidFill>
                <a:effectLst/>
                <a:uLnTx/>
                <a:uFillTx/>
                <a:latin typeface="Calibri" pitchFamily="34" charset="0"/>
                <a:ea typeface="+mn-ea"/>
                <a:cs typeface="+mn-cs"/>
              </a:rPr>
              <a:t> interneta je na njegovem obrobju</a:t>
            </a:r>
            <a:endParaRPr kumimoji="0" lang="sl-SI" sz="1200" b="0" i="0" u="none" strike="noStrike" kern="1200" cap="none" spc="0" normalizeH="0" baseline="0" noProof="0" smtClean="0">
              <a:ln>
                <a:noFill/>
              </a:ln>
              <a:solidFill>
                <a:schemeClr val="lt1"/>
              </a:solidFill>
              <a:effectLst/>
              <a:uLnTx/>
              <a:uFillTx/>
              <a:latin typeface="Calibri" pitchFamily="34" charset="0"/>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sl-SI" baseline="0" dirty="0" smtClean="0"/>
          </a:p>
          <a:p>
            <a:r>
              <a:rPr lang="sl-SI" baseline="0" smtClean="0"/>
              <a:t>Iz teh stališč izhaja, da naji bi ohranili, </a:t>
            </a:r>
            <a:r>
              <a:rPr lang="sl-SI" baseline="0" dirty="0" smtClean="0"/>
              <a:t>kar imamo sedaj – trenutno stanje nevtralnosti interneta.</a:t>
            </a:r>
          </a:p>
          <a:p>
            <a:endParaRPr lang="sl-SI" baseline="0" dirty="0" smtClean="0"/>
          </a:p>
          <a:p>
            <a:r>
              <a:rPr lang="sl-SI" baseline="0" smtClean="0"/>
              <a:t>Toda: kje so v tem kontekstu interesi operaterjev omrežij in ponudnikov dostopa do interneta?</a:t>
            </a:r>
            <a:endParaRPr lang="sl-SI" baseline="0" dirty="0" smtClean="0"/>
          </a:p>
        </p:txBody>
      </p:sp>
      <p:sp>
        <p:nvSpPr>
          <p:cNvPr id="4" name="Ograda številke diapozitiva 3"/>
          <p:cNvSpPr>
            <a:spLocks noGrp="1"/>
          </p:cNvSpPr>
          <p:nvPr>
            <p:ph type="sldNum" sz="quarter" idx="10"/>
          </p:nvPr>
        </p:nvSpPr>
        <p:spPr/>
        <p:txBody>
          <a:bodyPr/>
          <a:lstStyle/>
          <a:p>
            <a:pPr>
              <a:defRPr/>
            </a:pPr>
            <a:fld id="{560D0D0B-8F02-4B89-8CFA-A478F1098F2E}" type="slidenum">
              <a:rPr lang="sl-SI" smtClean="0"/>
              <a:pPr>
                <a:defRPr/>
              </a:pPr>
              <a:t>5</a:t>
            </a:fld>
            <a:endParaRPr lang="sl-SI"/>
          </a:p>
        </p:txBody>
      </p:sp>
      <p:sp>
        <p:nvSpPr>
          <p:cNvPr id="6" name="Ograda glave 5"/>
          <p:cNvSpPr>
            <a:spLocks noGrp="1"/>
          </p:cNvSpPr>
          <p:nvPr>
            <p:ph type="hdr" sz="quarter" idx="12"/>
          </p:nvPr>
        </p:nvSpPr>
        <p:spPr/>
        <p:txBody>
          <a:bodyPr/>
          <a:lstStyle/>
          <a:p>
            <a:pPr>
              <a:defRPr/>
            </a:pPr>
            <a:r>
              <a:rPr lang="sl-SI" smtClean="0"/>
              <a:t>Direktorat za informacijsko družbo</a:t>
            </a:r>
            <a:endParaRPr 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a:xfrm>
            <a:off x="266700" y="4175760"/>
            <a:ext cx="6339840" cy="4282440"/>
          </a:xfrm>
        </p:spPr>
        <p:txBody>
          <a:bodyPr>
            <a:noAutofit/>
          </a:bodyPr>
          <a:lstStyle/>
          <a:p>
            <a:r>
              <a:rPr lang="sl-SI" sz="700" kern="1200" dirty="0" smtClean="0">
                <a:solidFill>
                  <a:schemeClr val="tx1"/>
                </a:solidFill>
                <a:latin typeface="Calibri" pitchFamily="34" charset="0"/>
                <a:ea typeface="+mn-ea"/>
                <a:cs typeface="+mn-cs"/>
              </a:rPr>
              <a:t>Vsebinska nevtralnost interneta v prenosnih omrežjih tvori tehnično osnovo odprtosti interneta in je kot taka odigrala zgodovinsko vlogo pri razvoju interneta, njegovih storitev in vsebin. Enako pomembna je za razvoj prihodnjega interneta, saj vse obsežnejši in prenosno vse zahtevnejši internetni promet (npr. OTT storitve) potrebuje zelo zmogljiva omrežja prihodnje generacije, ki bodo še vedno enake vrste prometa obravnavala na enak, </a:t>
            </a:r>
            <a:r>
              <a:rPr lang="sl-SI" sz="700" kern="1200" dirty="0" err="1" smtClean="0">
                <a:solidFill>
                  <a:schemeClr val="tx1"/>
                </a:solidFill>
                <a:latin typeface="Calibri" pitchFamily="34" charset="0"/>
                <a:ea typeface="+mn-ea"/>
                <a:cs typeface="+mn-cs"/>
              </a:rPr>
              <a:t>nediskriminatoren</a:t>
            </a:r>
            <a:r>
              <a:rPr lang="sl-SI" sz="700" kern="1200" dirty="0" smtClean="0">
                <a:solidFill>
                  <a:schemeClr val="tx1"/>
                </a:solidFill>
                <a:latin typeface="Calibri" pitchFamily="34" charset="0"/>
                <a:ea typeface="+mn-ea"/>
                <a:cs typeface="+mn-cs"/>
              </a:rPr>
              <a:t> način. To pa pred operaterje omrežij naslednje generacije postavlja zahteve po visokih investicijah v zmogljivo širokopasovno infrastrukturo elektronskih komunikacij, zato so razumljiva njihova prizadevanja za večji delež prihodkov od interneta in nasprotovanje njegovi vsebinski nevtralnosti.</a:t>
            </a:r>
          </a:p>
          <a:p>
            <a:r>
              <a:rPr lang="sl-SI" sz="700" kern="1200" dirty="0" smtClean="0">
                <a:solidFill>
                  <a:schemeClr val="tx1"/>
                </a:solidFill>
                <a:latin typeface="Calibri" pitchFamily="34" charset="0"/>
                <a:ea typeface="+mn-ea"/>
                <a:cs typeface="+mn-cs"/>
              </a:rPr>
              <a:t>PRO</a:t>
            </a:r>
          </a:p>
          <a:p>
            <a:pPr marL="228600" lvl="0" indent="-228600">
              <a:buFont typeface="+mj-lt"/>
              <a:buAutoNum type="arabicPeriod"/>
            </a:pPr>
            <a:r>
              <a:rPr lang="sl-SI" sz="700" kern="1200" dirty="0" smtClean="0">
                <a:solidFill>
                  <a:schemeClr val="tx1"/>
                </a:solidFill>
                <a:effectLst/>
                <a:latin typeface="Calibri" pitchFamily="34" charset="0"/>
                <a:ea typeface="+mn-ea"/>
                <a:cs typeface="+mn-cs"/>
              </a:rPr>
              <a:t>Nevtralna obravnava različnih internetnih vsebin oziroma tipov internetnega prometa v prenosnih komunikacijskih omrežjih, ki skupaj tvorijo celovit internet, je osnova zagotavljanja odprtega interneta.</a:t>
            </a:r>
          </a:p>
          <a:p>
            <a:pPr marL="228600" lvl="0" indent="-228600">
              <a:buFont typeface="+mj-lt"/>
              <a:buAutoNum type="arabicPeriod"/>
            </a:pPr>
            <a:r>
              <a:rPr lang="sl-SI" sz="700" kern="1200" dirty="0" smtClean="0">
                <a:solidFill>
                  <a:schemeClr val="tx1"/>
                </a:solidFill>
                <a:effectLst/>
                <a:latin typeface="Calibri" pitchFamily="34" charset="0"/>
                <a:ea typeface="+mn-ea"/>
                <a:cs typeface="+mn-cs"/>
              </a:rPr>
              <a:t>Enakopravna obravnava različnih internetnih vsebin ne glede na vrsto, izvor ali cilj komunikacije je temelj spodbudnega okolja za razvoj, ponudbo in uporabo internetnih vsebin in storitev.</a:t>
            </a:r>
          </a:p>
          <a:p>
            <a:pPr marL="228600" lvl="0" indent="-228600">
              <a:buFont typeface="+mj-lt"/>
              <a:buAutoNum type="arabicPeriod"/>
            </a:pPr>
            <a:r>
              <a:rPr lang="sl-SI" sz="700" kern="1200" dirty="0" smtClean="0">
                <a:solidFill>
                  <a:schemeClr val="tx1"/>
                </a:solidFill>
                <a:effectLst/>
                <a:latin typeface="Calibri" pitchFamily="34" charset="0"/>
                <a:ea typeface="+mn-ea"/>
                <a:cs typeface="+mn-cs"/>
              </a:rPr>
              <a:t>Upravljanje internetnega prometa zaradi zagotovitve delovanja, celovitosti in integritete prenosnih komunikacijskih omrežij lahko hitro preseže okvire nevtralne obravnave prometa.</a:t>
            </a:r>
          </a:p>
          <a:p>
            <a:pPr marL="228600" lvl="0" indent="-228600">
              <a:buFont typeface="+mj-lt"/>
              <a:buAutoNum type="arabicPeriod"/>
            </a:pPr>
            <a:r>
              <a:rPr lang="sl-SI" sz="700" kern="1200" dirty="0" smtClean="0">
                <a:solidFill>
                  <a:schemeClr val="tx1"/>
                </a:solidFill>
                <a:effectLst/>
                <a:latin typeface="Calibri" pitchFamily="34" charset="0"/>
                <a:ea typeface="+mn-ea"/>
                <a:cs typeface="+mn-cs"/>
              </a:rPr>
              <a:t>Vsebinsko nevtralen internet je osnovni pogoj, da se lahko uporabniki interneta prosto po lastni izbiri odločajo o vsebini in storitvah, ki jih uporabljajo.</a:t>
            </a:r>
          </a:p>
          <a:p>
            <a:pPr marL="228600" lvl="0" indent="-228600">
              <a:buFont typeface="+mj-lt"/>
              <a:buAutoNum type="arabicPeriod"/>
            </a:pPr>
            <a:r>
              <a:rPr lang="sl-SI" sz="700" kern="1200" dirty="0" smtClean="0">
                <a:solidFill>
                  <a:schemeClr val="tx1"/>
                </a:solidFill>
                <a:effectLst/>
                <a:latin typeface="Calibri" pitchFamily="34" charset="0"/>
                <a:ea typeface="+mn-ea"/>
                <a:cs typeface="+mn-cs"/>
              </a:rPr>
              <a:t>Sedanji </a:t>
            </a:r>
            <a:r>
              <a:rPr lang="sl-SI" sz="700" kern="1200" dirty="0" err="1" smtClean="0">
                <a:solidFill>
                  <a:schemeClr val="tx1"/>
                </a:solidFill>
                <a:effectLst/>
                <a:latin typeface="Calibri" pitchFamily="34" charset="0"/>
                <a:ea typeface="+mn-ea"/>
                <a:cs typeface="+mn-cs"/>
              </a:rPr>
              <a:t>večdeležniški</a:t>
            </a:r>
            <a:r>
              <a:rPr lang="sl-SI" sz="700" kern="1200" dirty="0" smtClean="0">
                <a:solidFill>
                  <a:schemeClr val="tx1"/>
                </a:solidFill>
                <a:effectLst/>
                <a:latin typeface="Calibri" pitchFamily="34" charset="0"/>
                <a:ea typeface="+mn-ea"/>
                <a:cs typeface="+mn-cs"/>
              </a:rPr>
              <a:t> model upravljanja interneta vključuje predpostavko enakopravne obravnave različnega internetnega prometa, ki ne diskriminira ponudnikov glede njihovega izvora, kapitalske moči ali same vsebine. Kakršnegakoli izključevanja ta model ne prenese.</a:t>
            </a:r>
          </a:p>
          <a:p>
            <a:pPr marL="228600" lvl="0" indent="-228600">
              <a:buFont typeface="+mj-lt"/>
              <a:buAutoNum type="arabicPeriod"/>
            </a:pPr>
            <a:r>
              <a:rPr lang="sl-SI" sz="700" kern="1200" dirty="0" smtClean="0">
                <a:solidFill>
                  <a:schemeClr val="tx1"/>
                </a:solidFill>
                <a:effectLst/>
                <a:latin typeface="Calibri" pitchFamily="34" charset="0"/>
                <a:ea typeface="+mn-ea"/>
                <a:cs typeface="+mn-cs"/>
              </a:rPr>
              <a:t>Demokratična narava nevtralnosti interneta je skladna z inherentno demokratičnostjo odprtega svobodnega interneta. Po tem razmisleku je ne-nevtralen internet v nasprotju s samim seboj.</a:t>
            </a:r>
          </a:p>
          <a:p>
            <a:pPr marL="228600" lvl="0" indent="-228600">
              <a:buFont typeface="+mj-lt"/>
              <a:buAutoNum type="arabicPeriod"/>
            </a:pPr>
            <a:r>
              <a:rPr lang="sl-SI" sz="700" kern="1200" dirty="0" smtClean="0">
                <a:solidFill>
                  <a:schemeClr val="tx1"/>
                </a:solidFill>
                <a:effectLst/>
                <a:latin typeface="Calibri" pitchFamily="34" charset="0"/>
                <a:ea typeface="+mn-ea"/>
                <a:cs typeface="+mn-cs"/>
              </a:rPr>
              <a:t>Vsebinska nevtralnost interneta je močan element konkurenčnega internetnega okolja, ki vsem deležnikom omogoča enakopraven konkurenčni boj. Sklicevanje evropskih operaterjev elektronskih komunikacij in industrije vsebin na t.i. "nacionalni evropski interes" je kratkoročno gledano razumljivo, dolgoročno pa za evropske interese </a:t>
            </a:r>
            <a:r>
              <a:rPr lang="sl-SI" sz="700" kern="1200" dirty="0" err="1" smtClean="0">
                <a:solidFill>
                  <a:schemeClr val="tx1"/>
                </a:solidFill>
                <a:effectLst/>
                <a:latin typeface="Calibri" pitchFamily="34" charset="0"/>
                <a:ea typeface="+mn-ea"/>
                <a:cs typeface="+mn-cs"/>
              </a:rPr>
              <a:t>kontraproduktivno</a:t>
            </a:r>
            <a:r>
              <a:rPr lang="sl-SI" sz="700" kern="1200" dirty="0" smtClean="0">
                <a:solidFill>
                  <a:schemeClr val="tx1"/>
                </a:solidFill>
                <a:effectLst/>
                <a:latin typeface="Calibri" pitchFamily="34" charset="0"/>
                <a:ea typeface="+mn-ea"/>
                <a:cs typeface="+mn-cs"/>
              </a:rPr>
              <a:t>.</a:t>
            </a:r>
          </a:p>
          <a:p>
            <a:pPr marL="228600" lvl="0" indent="-228600">
              <a:buFont typeface="+mj-lt"/>
              <a:buAutoNum type="arabicPeriod"/>
            </a:pPr>
            <a:endParaRPr lang="sl-SI" sz="700" kern="1200" dirty="0" smtClean="0">
              <a:solidFill>
                <a:schemeClr val="tx1"/>
              </a:solidFill>
              <a:effectLst/>
              <a:latin typeface="Calibri" pitchFamily="34" charset="0"/>
              <a:ea typeface="+mn-ea"/>
              <a:cs typeface="+mn-cs"/>
            </a:endParaRPr>
          </a:p>
          <a:p>
            <a:pPr marL="0" lvl="0" indent="0">
              <a:buFont typeface="+mj-lt"/>
              <a:buNone/>
            </a:pPr>
            <a:r>
              <a:rPr lang="sl-SI" sz="700" kern="1200" dirty="0" smtClean="0">
                <a:solidFill>
                  <a:schemeClr val="tx1"/>
                </a:solidFill>
                <a:effectLst/>
                <a:latin typeface="Calibri" pitchFamily="34" charset="0"/>
                <a:ea typeface="+mn-ea"/>
                <a:cs typeface="+mn-cs"/>
              </a:rPr>
              <a:t>CONTRA</a:t>
            </a:r>
          </a:p>
          <a:p>
            <a:pPr marL="228600" lvl="0" indent="-228600">
              <a:buFont typeface="+mj-lt"/>
              <a:buAutoNum type="arabicPeriod"/>
            </a:pPr>
            <a:r>
              <a:rPr lang="sl-SI" sz="700" kern="1200" dirty="0" smtClean="0">
                <a:solidFill>
                  <a:schemeClr val="tx1"/>
                </a:solidFill>
                <a:effectLst/>
                <a:latin typeface="Calibri" pitchFamily="34" charset="0"/>
                <a:ea typeface="+mn-ea"/>
                <a:cs typeface="+mn-cs"/>
              </a:rPr>
              <a:t>Razvoj interneta od samih začetkov sloni na zmogljivih prenosnih komunikacijskih omrežjih, v katera so operaterji elektronskih komunikacij investirali finančna sredstva, akumulirana v klasičnih elektronskih komunikacijah. Operaterjem se visoke investicije v internetno infrastrukturo ne povrnejo v zadostni meri.</a:t>
            </a:r>
          </a:p>
          <a:p>
            <a:pPr marL="228600" lvl="0" indent="-228600">
              <a:buFont typeface="+mj-lt"/>
              <a:buAutoNum type="arabicPeriod"/>
            </a:pPr>
            <a:r>
              <a:rPr lang="sl-SI" sz="700" kern="1200" dirty="0" smtClean="0">
                <a:solidFill>
                  <a:schemeClr val="tx1"/>
                </a:solidFill>
                <a:effectLst/>
                <a:latin typeface="Calibri" pitchFamily="34" charset="0"/>
                <a:ea typeface="+mn-ea"/>
                <a:cs typeface="+mn-cs"/>
              </a:rPr>
              <a:t>Zmogljivosti prenosne komunikacijske infrastrukture ne zmorejo več slediti izrednemu porastu prenosno zahtevnega internetnega prometa (t.i. real-time promet). Investicijske zahteve so vse večje, zato operaterji potrebujejo možnost ponujanja posebnih komunikacijskih storitev, s katerimi bodo ustvarjali dodatne prihodke.</a:t>
            </a:r>
          </a:p>
          <a:p>
            <a:pPr marL="228600" lvl="0" indent="-228600">
              <a:buFont typeface="+mj-lt"/>
              <a:buAutoNum type="arabicPeriod"/>
            </a:pPr>
            <a:r>
              <a:rPr lang="sl-SI" sz="700" kern="1200" dirty="0" smtClean="0">
                <a:solidFill>
                  <a:schemeClr val="tx1"/>
                </a:solidFill>
                <a:effectLst/>
                <a:latin typeface="Calibri" pitchFamily="34" charset="0"/>
                <a:ea typeface="+mn-ea"/>
                <a:cs typeface="+mn-cs"/>
              </a:rPr>
              <a:t>Operaterji že sedaj upravljajo internetni promet v svojih komunikacijskih omrežjih, ker je to nujni pogoj za njihovo delovanje, celovitost in integriteto. Določila nevtralnosti interneta so glede tega nejasna.</a:t>
            </a:r>
          </a:p>
          <a:p>
            <a:pPr marL="228600" lvl="0" indent="-228600">
              <a:buFont typeface="+mj-lt"/>
              <a:buAutoNum type="arabicPeriod"/>
            </a:pPr>
            <a:r>
              <a:rPr lang="sl-SI" sz="700" kern="1200" dirty="0" smtClean="0">
                <a:solidFill>
                  <a:schemeClr val="tx1"/>
                </a:solidFill>
                <a:effectLst/>
                <a:latin typeface="Calibri" pitchFamily="34" charset="0"/>
                <a:ea typeface="+mn-ea"/>
                <a:cs typeface="+mn-cs"/>
              </a:rPr>
              <a:t>Ponudniki internetnih storitev in vsebin na račun operaterjev prenosnih komunikacijskih omrežij ustvarjajo nesorazmerno velike dobičke, medtem ko se operaterji otepajo izgub.</a:t>
            </a:r>
          </a:p>
          <a:p>
            <a:pPr marL="228600" lvl="0" indent="-228600">
              <a:buFont typeface="+mj-lt"/>
              <a:buAutoNum type="arabicPeriod"/>
            </a:pPr>
            <a:r>
              <a:rPr lang="sl-SI" sz="700" kern="1200" dirty="0" smtClean="0">
                <a:solidFill>
                  <a:schemeClr val="tx1"/>
                </a:solidFill>
                <a:effectLst/>
                <a:latin typeface="Calibri" pitchFamily="34" charset="0"/>
                <a:ea typeface="+mn-ea"/>
                <a:cs typeface="+mn-cs"/>
              </a:rPr>
              <a:t>Ponudniki vsebin po eni strani od prenosnih omrežij zahtevajo vsebinsko nevtralnost pri prenosu internetnega prometa, po drugi strani pa so ne-nevtralni do teh istih vsebin v svojih poslovnih modelih. Primer take dvoličnosti je komercialno diferencirana obravnava različnih vsebin v internetnih iskalnikih, glede na zakup oglasnega prostora ali položaja uvrstitve med iskalnimi zadetki.</a:t>
            </a:r>
          </a:p>
          <a:p>
            <a:pPr marL="228600" indent="-228600">
              <a:buFont typeface="+mj-lt"/>
              <a:buAutoNum type="arabicPeriod"/>
            </a:pPr>
            <a:r>
              <a:rPr lang="sl-SI" sz="700" kern="1200" dirty="0" smtClean="0">
                <a:solidFill>
                  <a:schemeClr val="tx1"/>
                </a:solidFill>
                <a:effectLst/>
                <a:latin typeface="Calibri" pitchFamily="34" charset="0"/>
                <a:ea typeface="+mn-ea"/>
                <a:cs typeface="+mn-cs"/>
              </a:rPr>
              <a:t>S podporo vsebinski nevtralnosti interneta se nehote podpira predvsem ameriška industrija internetnih vsebin, ki je z izrazitim odstopanjem vodilna v svetu.</a:t>
            </a:r>
          </a:p>
        </p:txBody>
      </p:sp>
      <p:sp>
        <p:nvSpPr>
          <p:cNvPr id="4" name="Ograda številke diapozitiva 3"/>
          <p:cNvSpPr>
            <a:spLocks noGrp="1"/>
          </p:cNvSpPr>
          <p:nvPr>
            <p:ph type="sldNum" sz="quarter" idx="10"/>
          </p:nvPr>
        </p:nvSpPr>
        <p:spPr/>
        <p:txBody>
          <a:bodyPr/>
          <a:lstStyle/>
          <a:p>
            <a:pPr>
              <a:defRPr/>
            </a:pPr>
            <a:fld id="{560D0D0B-8F02-4B89-8CFA-A478F1098F2E}" type="slidenum">
              <a:rPr lang="sl-SI" smtClean="0"/>
              <a:pPr>
                <a:defRPr/>
              </a:pPr>
              <a:t>6</a:t>
            </a:fld>
            <a:endParaRPr lang="sl-SI"/>
          </a:p>
        </p:txBody>
      </p:sp>
      <p:sp>
        <p:nvSpPr>
          <p:cNvPr id="6" name="Ograda glave 5"/>
          <p:cNvSpPr>
            <a:spLocks noGrp="1"/>
          </p:cNvSpPr>
          <p:nvPr>
            <p:ph type="hdr" sz="quarter" idx="12"/>
          </p:nvPr>
        </p:nvSpPr>
        <p:spPr/>
        <p:txBody>
          <a:bodyPr/>
          <a:lstStyle/>
          <a:p>
            <a:pPr>
              <a:defRPr/>
            </a:pPr>
            <a:r>
              <a:rPr lang="sl-SI" smtClean="0"/>
              <a:t>Direktorat za informacijsko družbo</a:t>
            </a:r>
            <a:endParaRPr 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sz="1200" kern="1200" dirty="0" smtClean="0">
                <a:solidFill>
                  <a:schemeClr val="tx1"/>
                </a:solidFill>
                <a:effectLst/>
                <a:latin typeface="Calibri" pitchFamily="34" charset="0"/>
                <a:ea typeface="+mn-ea"/>
                <a:cs typeface="+mn-cs"/>
              </a:rPr>
              <a:t>Cilj operaterjev je legalizirati možnost ponujanja posebnih storitev z </a:t>
            </a:r>
            <a:r>
              <a:rPr lang="sl-SI" sz="1200" kern="1200" dirty="0" err="1" smtClean="0">
                <a:solidFill>
                  <a:schemeClr val="tx1"/>
                </a:solidFill>
                <a:effectLst/>
                <a:latin typeface="Calibri" pitchFamily="34" charset="0"/>
                <a:ea typeface="+mn-ea"/>
                <a:cs typeface="+mn-cs"/>
              </a:rPr>
              <a:t>end</a:t>
            </a:r>
            <a:r>
              <a:rPr lang="sl-SI" sz="1200" kern="1200" dirty="0" smtClean="0">
                <a:solidFill>
                  <a:schemeClr val="tx1"/>
                </a:solidFill>
                <a:effectLst/>
                <a:latin typeface="Calibri" pitchFamily="34" charset="0"/>
                <a:ea typeface="+mn-ea"/>
                <a:cs typeface="+mn-cs"/>
              </a:rPr>
              <a:t>‑to‑</a:t>
            </a:r>
            <a:r>
              <a:rPr lang="sl-SI" sz="1200" kern="1200" dirty="0" err="1" smtClean="0">
                <a:solidFill>
                  <a:schemeClr val="tx1"/>
                </a:solidFill>
                <a:effectLst/>
                <a:latin typeface="Calibri" pitchFamily="34" charset="0"/>
                <a:ea typeface="+mn-ea"/>
                <a:cs typeface="+mn-cs"/>
              </a:rPr>
              <a:t>end</a:t>
            </a:r>
            <a:r>
              <a:rPr lang="sl-SI" sz="1200" kern="1200" dirty="0" smtClean="0">
                <a:solidFill>
                  <a:schemeClr val="tx1"/>
                </a:solidFill>
                <a:effectLst/>
                <a:latin typeface="Calibri" pitchFamily="34" charset="0"/>
                <a:ea typeface="+mn-ea"/>
                <a:cs typeface="+mn-cs"/>
              </a:rPr>
              <a:t> kvaliteto prenosa od ponudnikov do uporabnikov  internetnih vsebin, kar pa je v nasprotju z odprtostjo interneta oz. njegovo vsebinsko nevtralnostjo in v nasprotju z zagotavljanjem nizkega vstopnega praga za nove ponudnike storitev in vsebin.</a:t>
            </a:r>
          </a:p>
          <a:p>
            <a:endParaRPr lang="sl-SI" dirty="0"/>
          </a:p>
        </p:txBody>
      </p:sp>
      <p:sp>
        <p:nvSpPr>
          <p:cNvPr id="4" name="Ograda številke diapozitiva 3"/>
          <p:cNvSpPr>
            <a:spLocks noGrp="1"/>
          </p:cNvSpPr>
          <p:nvPr>
            <p:ph type="sldNum" sz="quarter" idx="10"/>
          </p:nvPr>
        </p:nvSpPr>
        <p:spPr/>
        <p:txBody>
          <a:bodyPr/>
          <a:lstStyle/>
          <a:p>
            <a:pPr>
              <a:defRPr/>
            </a:pPr>
            <a:fld id="{560D0D0B-8F02-4B89-8CFA-A478F1098F2E}" type="slidenum">
              <a:rPr lang="sl-SI" smtClean="0"/>
              <a:pPr>
                <a:defRPr/>
              </a:pPr>
              <a:t>7</a:t>
            </a:fld>
            <a:endParaRPr lang="sl-SI"/>
          </a:p>
        </p:txBody>
      </p:sp>
      <p:sp>
        <p:nvSpPr>
          <p:cNvPr id="6" name="Ograda glave 5"/>
          <p:cNvSpPr>
            <a:spLocks noGrp="1"/>
          </p:cNvSpPr>
          <p:nvPr>
            <p:ph type="hdr" sz="quarter" idx="12"/>
          </p:nvPr>
        </p:nvSpPr>
        <p:spPr/>
        <p:txBody>
          <a:bodyPr/>
          <a:lstStyle/>
          <a:p>
            <a:pPr>
              <a:defRPr/>
            </a:pPr>
            <a:r>
              <a:rPr lang="sl-SI" smtClean="0"/>
              <a:t>Direktorat za informacijsko družbo</a:t>
            </a:r>
            <a:endParaRPr 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kern="1200" dirty="0" smtClean="0">
                <a:solidFill>
                  <a:schemeClr val="tx1"/>
                </a:solidFill>
                <a:effectLst/>
                <a:latin typeface="Calibri" pitchFamily="34" charset="0"/>
                <a:ea typeface="+mn-ea"/>
                <a:cs typeface="+mn-cs"/>
              </a:rPr>
              <a:t>Operaterji prenosnih komunikacijskih omrežij in ponudniki dostopa do interneta bi morali v okolju in pogojih vsebinsko nevtralnega interneta dodatne vire prihodkov iskati ločeno od celovitega prenosa internetnega prometa, pri čemer so med možnostmi:</a:t>
            </a:r>
          </a:p>
          <a:p>
            <a:pPr marL="171450" lvl="0" indent="-171450">
              <a:buFont typeface="Calibri" pitchFamily="34" charset="0"/>
              <a:buChar char="⁻"/>
            </a:pPr>
            <a:r>
              <a:rPr lang="sl-SI" sz="1200" kern="1200" dirty="0" smtClean="0">
                <a:solidFill>
                  <a:schemeClr val="tx1"/>
                </a:solidFill>
                <a:effectLst/>
                <a:latin typeface="Calibri" pitchFamily="34" charset="0"/>
                <a:ea typeface="+mn-ea"/>
                <a:cs typeface="+mn-cs"/>
              </a:rPr>
              <a:t>najeti komunikacijski vodi do lokalnih strežnikov z vsebinami globalnih ponudnikov,</a:t>
            </a:r>
          </a:p>
          <a:p>
            <a:pPr marL="171450" lvl="0" indent="-171450">
              <a:buFont typeface="Calibri" pitchFamily="34" charset="0"/>
              <a:buChar char="⁻"/>
            </a:pPr>
            <a:r>
              <a:rPr lang="sl-SI" sz="1200" kern="1200" dirty="0" smtClean="0">
                <a:solidFill>
                  <a:schemeClr val="tx1"/>
                </a:solidFill>
                <a:effectLst/>
                <a:latin typeface="Calibri" pitchFamily="34" charset="0"/>
                <a:ea typeface="+mn-ea"/>
                <a:cs typeface="+mn-cs"/>
              </a:rPr>
              <a:t>najete navidezne komunikacijske povezave (VPN),</a:t>
            </a:r>
          </a:p>
          <a:p>
            <a:pPr marL="171450" lvl="0" indent="-171450">
              <a:buFont typeface="Calibri" pitchFamily="34" charset="0"/>
              <a:buChar char="⁻"/>
            </a:pPr>
            <a:r>
              <a:rPr lang="sl-SI" sz="1200" kern="1200" dirty="0" smtClean="0">
                <a:solidFill>
                  <a:schemeClr val="tx1"/>
                </a:solidFill>
                <a:effectLst/>
                <a:latin typeface="Calibri" pitchFamily="34" charset="0"/>
                <a:ea typeface="+mn-ea"/>
                <a:cs typeface="+mn-cs"/>
              </a:rPr>
              <a:t>IT infrastruktura za lokalno prisotnost globalnih vsebin,</a:t>
            </a:r>
          </a:p>
          <a:p>
            <a:pPr marL="171450" lvl="0" indent="-171450">
              <a:buFont typeface="Calibri" pitchFamily="34" charset="0"/>
              <a:buChar char="⁻"/>
            </a:pPr>
            <a:r>
              <a:rPr lang="sl-SI" sz="1200" kern="1200" dirty="0" smtClean="0">
                <a:solidFill>
                  <a:schemeClr val="tx1"/>
                </a:solidFill>
                <a:effectLst/>
                <a:latin typeface="Calibri" pitchFamily="34" charset="0"/>
                <a:ea typeface="+mn-ea"/>
                <a:cs typeface="+mn-cs"/>
              </a:rPr>
              <a:t>ponudba lastnih storitev in vsebin v okviru novih inovativnih poslovnih modelov.</a:t>
            </a:r>
            <a:endParaRPr lang="sl-SI" sz="1200" kern="1200" dirty="0">
              <a:solidFill>
                <a:schemeClr val="tx1"/>
              </a:solidFill>
              <a:effectLst/>
              <a:latin typeface="Calibri" pitchFamily="34" charset="0"/>
              <a:ea typeface="+mn-ea"/>
              <a:cs typeface="+mn-cs"/>
            </a:endParaRPr>
          </a:p>
        </p:txBody>
      </p:sp>
      <p:sp>
        <p:nvSpPr>
          <p:cNvPr id="4" name="Ograda glave 3"/>
          <p:cNvSpPr>
            <a:spLocks noGrp="1"/>
          </p:cNvSpPr>
          <p:nvPr>
            <p:ph type="hdr" sz="quarter" idx="10"/>
          </p:nvPr>
        </p:nvSpPr>
        <p:spPr/>
        <p:txBody>
          <a:bodyPr/>
          <a:lstStyle/>
          <a:p>
            <a:pPr>
              <a:defRPr/>
            </a:pPr>
            <a:r>
              <a:rPr lang="sl-SI" smtClean="0"/>
              <a:t>Direktorat za informacijsko družbo</a:t>
            </a:r>
            <a:endParaRPr lang="sl-SI"/>
          </a:p>
        </p:txBody>
      </p:sp>
      <p:sp>
        <p:nvSpPr>
          <p:cNvPr id="6" name="Ograda številke diapozitiva 5"/>
          <p:cNvSpPr>
            <a:spLocks noGrp="1"/>
          </p:cNvSpPr>
          <p:nvPr>
            <p:ph type="sldNum" sz="quarter" idx="12"/>
          </p:nvPr>
        </p:nvSpPr>
        <p:spPr/>
        <p:txBody>
          <a:bodyPr/>
          <a:lstStyle/>
          <a:p>
            <a:pPr>
              <a:defRPr/>
            </a:pPr>
            <a:fld id="{560D0D0B-8F02-4B89-8CFA-A478F1098F2E}" type="slidenum">
              <a:rPr lang="sl-SI" smtClean="0"/>
              <a:pPr>
                <a:defRPr/>
              </a:pPr>
              <a:t>8</a:t>
            </a:fld>
            <a:endParaRPr lang="sl-SI"/>
          </a:p>
        </p:txBody>
      </p:sp>
    </p:spTree>
    <p:extLst>
      <p:ext uri="{BB962C8B-B14F-4D97-AF65-F5344CB8AC3E}">
        <p14:creationId xmlns:p14="http://schemas.microsoft.com/office/powerpoint/2010/main" val="351241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l-SI" sz="1200" kern="1200" dirty="0" smtClean="0">
                <a:solidFill>
                  <a:schemeClr val="tx1"/>
                </a:solidFill>
                <a:effectLst/>
                <a:latin typeface="Calibri" pitchFamily="34" charset="0"/>
                <a:ea typeface="+mn-ea"/>
                <a:cs typeface="+mn-cs"/>
              </a:rPr>
              <a:t>Nevtralnost interneta je načelo, ki ponudnike dostopa do interneta res omejuje pri povezovanju dostopa in vsebinskih storitev, vendar je razvoj interneta dokazal, da je to potrebno v interesu končnih uporabnikov in nadaljnjega razvoja odprtega interneta.</a:t>
            </a:r>
          </a:p>
          <a:p>
            <a:endParaRPr lang="sl-SI" dirty="0" smtClean="0"/>
          </a:p>
          <a:p>
            <a:endParaRPr lang="sl-SI" dirty="0"/>
          </a:p>
        </p:txBody>
      </p:sp>
      <p:sp>
        <p:nvSpPr>
          <p:cNvPr id="4" name="Ograda številke diapozitiva 3"/>
          <p:cNvSpPr>
            <a:spLocks noGrp="1"/>
          </p:cNvSpPr>
          <p:nvPr>
            <p:ph type="sldNum" sz="quarter" idx="10"/>
          </p:nvPr>
        </p:nvSpPr>
        <p:spPr/>
        <p:txBody>
          <a:bodyPr/>
          <a:lstStyle/>
          <a:p>
            <a:pPr>
              <a:defRPr/>
            </a:pPr>
            <a:fld id="{560D0D0B-8F02-4B89-8CFA-A478F1098F2E}" type="slidenum">
              <a:rPr lang="sl-SI" smtClean="0"/>
              <a:pPr>
                <a:defRPr/>
              </a:pPr>
              <a:t>9</a:t>
            </a:fld>
            <a:endParaRPr lang="sl-SI"/>
          </a:p>
        </p:txBody>
      </p:sp>
      <p:sp>
        <p:nvSpPr>
          <p:cNvPr id="6" name="Ograda glave 5"/>
          <p:cNvSpPr>
            <a:spLocks noGrp="1"/>
          </p:cNvSpPr>
          <p:nvPr>
            <p:ph type="hdr" sz="quarter" idx="12"/>
          </p:nvPr>
        </p:nvSpPr>
        <p:spPr/>
        <p:txBody>
          <a:bodyPr/>
          <a:lstStyle/>
          <a:p>
            <a:pPr>
              <a:defRPr/>
            </a:pPr>
            <a:r>
              <a:rPr lang="sl-SI" smtClean="0"/>
              <a:t>Direktorat za informacijsko družbo</a:t>
            </a:r>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3" name="Date Placeholder 2"/>
          <p:cNvSpPr>
            <a:spLocks noGrp="1"/>
          </p:cNvSpPr>
          <p:nvPr>
            <p:ph type="dt" sz="half" idx="10"/>
          </p:nvPr>
        </p:nvSpPr>
        <p:spPr>
          <a:xfrm>
            <a:off x="1008063" y="6356350"/>
            <a:ext cx="1939925" cy="365125"/>
          </a:xfrm>
        </p:spPr>
        <p:txBody>
          <a:bodyPr/>
          <a:lstStyle>
            <a:lvl1pPr>
              <a:defRPr/>
            </a:lvl1pPr>
          </a:lstStyle>
          <a:p>
            <a:pPr>
              <a:defRPr/>
            </a:pPr>
            <a:fld id="{34FDE25C-089E-495D-8B95-5577476498E6}" type="datetime1">
              <a:rPr lang="en-US" smtClean="0"/>
              <a:pPr>
                <a:defRPr/>
              </a:pPr>
              <a:t>5/13/2014</a:t>
            </a:fld>
            <a:endParaRPr lang="sl-SI"/>
          </a:p>
        </p:txBody>
      </p:sp>
      <p:sp>
        <p:nvSpPr>
          <p:cNvPr id="4" name="Footer Placeholder 3"/>
          <p:cNvSpPr>
            <a:spLocks noGrp="1"/>
          </p:cNvSpPr>
          <p:nvPr>
            <p:ph type="ftr" sz="quarter" idx="11"/>
          </p:nvPr>
        </p:nvSpPr>
        <p:spPr/>
        <p:txBody>
          <a:bodyPr/>
          <a:lstStyle>
            <a:lvl1pPr>
              <a:defRPr/>
            </a:lvl1pPr>
          </a:lstStyle>
          <a:p>
            <a:pPr>
              <a:defRPr/>
            </a:pPr>
            <a:r>
              <a:rPr lang="sl-SI" smtClean="0"/>
              <a:t>30. Vitel Omrežja prihodnosti</a:t>
            </a:r>
            <a:endParaRPr lang="sl-SI"/>
          </a:p>
        </p:txBody>
      </p:sp>
      <p:sp>
        <p:nvSpPr>
          <p:cNvPr id="5" name="Slide Number Placeholder 4"/>
          <p:cNvSpPr>
            <a:spLocks noGrp="1"/>
          </p:cNvSpPr>
          <p:nvPr>
            <p:ph type="sldNum" sz="quarter" idx="12"/>
          </p:nvPr>
        </p:nvSpPr>
        <p:spPr/>
        <p:txBody>
          <a:bodyPr/>
          <a:lstStyle>
            <a:lvl1pPr>
              <a:defRPr/>
            </a:lvl1pPr>
          </a:lstStyle>
          <a:p>
            <a:pPr>
              <a:defRPr/>
            </a:pPr>
            <a:fld id="{8FD2F397-E585-41E6-982A-ADDA1E15867C}" type="slidenum">
              <a:rPr lang="sl-SI"/>
              <a:pPr>
                <a:defRPr/>
              </a:pPr>
              <a:t>‹#›</a:t>
            </a:fld>
            <a:endParaRPr lang="sl-SI"/>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2" descr="C:\Users\kavcicm\Desktop\Simona\MIZS_slovenščina.png"/>
          <p:cNvPicPr>
            <a:picLocks noChangeAspect="1" noChangeArrowheads="1"/>
          </p:cNvPicPr>
          <p:nvPr userDrawn="1"/>
        </p:nvPicPr>
        <p:blipFill>
          <a:blip r:embed="rId3"/>
          <a:srcRect/>
          <a:stretch>
            <a:fillRect/>
          </a:stretch>
        </p:blipFill>
        <p:spPr bwMode="auto">
          <a:xfrm>
            <a:off x="511175" y="484188"/>
            <a:ext cx="2425700" cy="393700"/>
          </a:xfrm>
          <a:prstGeom prst="rect">
            <a:avLst/>
          </a:prstGeom>
          <a:noFill/>
          <a:ln w="9525">
            <a:noFill/>
            <a:miter lim="800000"/>
            <a:headEnd/>
            <a:tailEnd/>
          </a:ln>
        </p:spPr>
      </p:pic>
      <p:sp>
        <p:nvSpPr>
          <p:cNvPr id="2" name="Title 1"/>
          <p:cNvSpPr>
            <a:spLocks noGrp="1"/>
          </p:cNvSpPr>
          <p:nvPr>
            <p:ph type="ctrTitle"/>
          </p:nvPr>
        </p:nvSpPr>
        <p:spPr>
          <a:xfrm>
            <a:off x="972000" y="1548000"/>
            <a:ext cx="7200000" cy="1490622"/>
          </a:xfrm>
          <a:prstGeom prst="rect">
            <a:avLst/>
          </a:prstGeom>
        </p:spPr>
        <p:txBody>
          <a:bodyPr/>
          <a:lstStyle>
            <a:lvl1pPr algn="l">
              <a:defRPr b="1">
                <a:solidFill>
                  <a:srgbClr val="999999"/>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971550" y="6356350"/>
            <a:ext cx="1495425" cy="365125"/>
          </a:xfrm>
        </p:spPr>
        <p:txBody>
          <a:bodyPr/>
          <a:lstStyle>
            <a:lvl1pPr>
              <a:defRPr/>
            </a:lvl1pPr>
          </a:lstStyle>
          <a:p>
            <a:pPr>
              <a:defRPr/>
            </a:pPr>
            <a:fld id="{2803072B-8D4E-47CD-A0CA-C4AB3EE2076D}" type="datetime1">
              <a:rPr lang="en-US" smtClean="0"/>
              <a:pPr>
                <a:defRPr/>
              </a:pPr>
              <a:t>5/13/2014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30. Vitel Omrežja prihodnosti</a:t>
            </a:r>
            <a:endParaRPr lang="en-US"/>
          </a:p>
        </p:txBody>
      </p:sp>
      <p:sp>
        <p:nvSpPr>
          <p:cNvPr id="7" name="Slide Number Placeholder 5"/>
          <p:cNvSpPr>
            <a:spLocks noGrp="1"/>
          </p:cNvSpPr>
          <p:nvPr>
            <p:ph type="sldNum" sz="quarter" idx="12"/>
          </p:nvPr>
        </p:nvSpPr>
        <p:spPr>
          <a:xfrm>
            <a:off x="6553200" y="6356350"/>
            <a:ext cx="1331913" cy="365125"/>
          </a:xfrm>
        </p:spPr>
        <p:txBody>
          <a:bodyPr/>
          <a:lstStyle>
            <a:lvl1pPr>
              <a:defRPr/>
            </a:lvl1pPr>
          </a:lstStyle>
          <a:p>
            <a:pPr>
              <a:defRPr/>
            </a:pPr>
            <a:fld id="{1618CA77-B92F-4A3F-A43C-9958912269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Naslovni diapozitiv">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2" descr="C:\Users\kavcicm\Desktop\Simona\MIZS_slovenščina.png"/>
          <p:cNvPicPr>
            <a:picLocks noChangeAspect="1" noChangeArrowheads="1"/>
          </p:cNvPicPr>
          <p:nvPr userDrawn="1"/>
        </p:nvPicPr>
        <p:blipFill>
          <a:blip r:embed="rId3"/>
          <a:srcRect/>
          <a:stretch>
            <a:fillRect/>
          </a:stretch>
        </p:blipFill>
        <p:spPr bwMode="auto">
          <a:xfrm>
            <a:off x="511175" y="484188"/>
            <a:ext cx="2425700" cy="393700"/>
          </a:xfrm>
          <a:prstGeom prst="rect">
            <a:avLst/>
          </a:prstGeom>
          <a:noFill/>
          <a:ln w="9525">
            <a:noFill/>
            <a:miter lim="800000"/>
            <a:headEnd/>
            <a:tailEnd/>
          </a:ln>
        </p:spPr>
      </p:pic>
      <p:sp>
        <p:nvSpPr>
          <p:cNvPr id="2" name="Title 1"/>
          <p:cNvSpPr>
            <a:spLocks noGrp="1"/>
          </p:cNvSpPr>
          <p:nvPr>
            <p:ph type="ctrTitle"/>
          </p:nvPr>
        </p:nvSpPr>
        <p:spPr>
          <a:xfrm>
            <a:off x="972000" y="1548000"/>
            <a:ext cx="7200000" cy="1490622"/>
          </a:xfrm>
          <a:prstGeom prst="rect">
            <a:avLst/>
          </a:prstGeom>
        </p:spPr>
        <p:txBody>
          <a:bodyPr/>
          <a:lstStyle>
            <a:lvl1pPr algn="l">
              <a:defRPr b="1">
                <a:solidFill>
                  <a:srgbClr val="999999"/>
                </a:solidFill>
                <a:latin typeface="Arial" pitchFamily="34" charset="0"/>
                <a:cs typeface="Arial" pitchFamily="34" charset="0"/>
              </a:defRPr>
            </a:lvl1pPr>
          </a:lstStyle>
          <a:p>
            <a:r>
              <a:rPr lang="sl-SI" smtClean="0"/>
              <a:t>Uredite slog naslova matrice</a:t>
            </a:r>
            <a:endParaRPr lang="en-US" dirty="0"/>
          </a:p>
        </p:txBody>
      </p:sp>
      <p:sp>
        <p:nvSpPr>
          <p:cNvPr id="5" name="Date Placeholder 3"/>
          <p:cNvSpPr>
            <a:spLocks noGrp="1"/>
          </p:cNvSpPr>
          <p:nvPr>
            <p:ph type="dt" sz="half" idx="10"/>
          </p:nvPr>
        </p:nvSpPr>
        <p:spPr>
          <a:xfrm>
            <a:off x="971550" y="6356350"/>
            <a:ext cx="1495425" cy="365125"/>
          </a:xfrm>
        </p:spPr>
        <p:txBody>
          <a:bodyPr/>
          <a:lstStyle>
            <a:lvl1pPr>
              <a:defRPr/>
            </a:lvl1pPr>
          </a:lstStyle>
          <a:p>
            <a:pPr>
              <a:defRPr/>
            </a:pPr>
            <a:fld id="{271BBAAF-7060-4F88-9A91-D4067D0FAEBE}" type="datetime1">
              <a:rPr lang="en-US" smtClean="0"/>
              <a:pPr>
                <a:defRPr/>
              </a:pPr>
              <a:t>5/13/2014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30. Vitel Omrežja prihodnosti</a:t>
            </a:r>
            <a:endParaRPr lang="en-US"/>
          </a:p>
        </p:txBody>
      </p:sp>
      <p:sp>
        <p:nvSpPr>
          <p:cNvPr id="7" name="Slide Number Placeholder 5"/>
          <p:cNvSpPr>
            <a:spLocks noGrp="1"/>
          </p:cNvSpPr>
          <p:nvPr>
            <p:ph type="sldNum" sz="quarter" idx="12"/>
          </p:nvPr>
        </p:nvSpPr>
        <p:spPr>
          <a:xfrm>
            <a:off x="6553200" y="6356350"/>
            <a:ext cx="1331913" cy="365125"/>
          </a:xfrm>
        </p:spPr>
        <p:txBody>
          <a:bodyPr/>
          <a:lstStyle>
            <a:lvl1pPr>
              <a:defRPr/>
            </a:lvl1pPr>
          </a:lstStyle>
          <a:p>
            <a:pPr>
              <a:defRPr/>
            </a:pPr>
            <a:fld id="{F977720F-407A-45F3-82B7-240BD20D774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13" name="Text Placeholder 11"/>
          <p:cNvSpPr>
            <a:spLocks noGrp="1"/>
          </p:cNvSpPr>
          <p:nvPr>
            <p:ph type="body" sz="quarter" idx="13"/>
          </p:nvPr>
        </p:nvSpPr>
        <p:spPr>
          <a:xfrm>
            <a:off x="971425" y="3240088"/>
            <a:ext cx="7201025" cy="2627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Date Placeholder 3"/>
          <p:cNvSpPr>
            <a:spLocks noGrp="1"/>
          </p:cNvSpPr>
          <p:nvPr>
            <p:ph type="dt" sz="half" idx="14"/>
          </p:nvPr>
        </p:nvSpPr>
        <p:spPr/>
        <p:txBody>
          <a:bodyPr/>
          <a:lstStyle>
            <a:lvl1pPr>
              <a:defRPr/>
            </a:lvl1pPr>
          </a:lstStyle>
          <a:p>
            <a:pPr>
              <a:defRPr/>
            </a:pPr>
            <a:fld id="{6D206343-ECF4-4523-8CC5-57645B3A7701}" type="datetime1">
              <a:rPr lang="en-US" smtClean="0"/>
              <a:pPr>
                <a:defRPr/>
              </a:pPr>
              <a:t>5/13/2014</a:t>
            </a:fld>
            <a:endParaRPr lang="sl-SI" dirty="0"/>
          </a:p>
        </p:txBody>
      </p:sp>
      <p:sp>
        <p:nvSpPr>
          <p:cNvPr id="5" name="Footer Placeholder 4"/>
          <p:cNvSpPr>
            <a:spLocks noGrp="1"/>
          </p:cNvSpPr>
          <p:nvPr>
            <p:ph type="ftr" sz="quarter" idx="15"/>
          </p:nvPr>
        </p:nvSpPr>
        <p:spPr/>
        <p:txBody>
          <a:bodyPr/>
          <a:lstStyle>
            <a:lvl1pPr>
              <a:defRPr/>
            </a:lvl1pPr>
          </a:lstStyle>
          <a:p>
            <a:pPr>
              <a:defRPr/>
            </a:pPr>
            <a:r>
              <a:rPr lang="sl-SI" smtClean="0"/>
              <a:t>30. Vitel Omrežja prihodnosti</a:t>
            </a:r>
            <a:endParaRPr lang="sl-SI"/>
          </a:p>
        </p:txBody>
      </p:sp>
      <p:sp>
        <p:nvSpPr>
          <p:cNvPr id="6" name="Slide Number Placeholder 5"/>
          <p:cNvSpPr>
            <a:spLocks noGrp="1"/>
          </p:cNvSpPr>
          <p:nvPr>
            <p:ph type="sldNum" sz="quarter" idx="16"/>
          </p:nvPr>
        </p:nvSpPr>
        <p:spPr/>
        <p:txBody>
          <a:bodyPr/>
          <a:lstStyle>
            <a:lvl1pPr>
              <a:defRPr/>
            </a:lvl1pPr>
          </a:lstStyle>
          <a:p>
            <a:pPr>
              <a:defRPr/>
            </a:pPr>
            <a:fld id="{6D3535F4-8320-42E5-9296-66EA93B59CEF}" type="slidenum">
              <a:rPr lang="sl-SI"/>
              <a:pPr>
                <a:defRPr/>
              </a:pPr>
              <a:t>‹#›</a:t>
            </a:fld>
            <a:endParaRPr lang="sl-SI"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2" descr="C:\Users\kavcicm\Desktop\Simona\MIZS_slovenščina.png"/>
          <p:cNvPicPr>
            <a:picLocks noChangeAspect="1" noChangeArrowheads="1"/>
          </p:cNvPicPr>
          <p:nvPr userDrawn="1"/>
        </p:nvPicPr>
        <p:blipFill>
          <a:blip r:embed="rId3"/>
          <a:srcRect/>
          <a:stretch>
            <a:fillRect/>
          </a:stretch>
        </p:blipFill>
        <p:spPr bwMode="auto">
          <a:xfrm>
            <a:off x="511175" y="484188"/>
            <a:ext cx="2425700" cy="393700"/>
          </a:xfrm>
          <a:prstGeom prst="rect">
            <a:avLst/>
          </a:prstGeom>
          <a:noFill/>
          <a:ln w="9525">
            <a:noFill/>
            <a:miter lim="800000"/>
            <a:headEnd/>
            <a:tailEnd/>
          </a:ln>
        </p:spPr>
      </p:pic>
      <p:sp>
        <p:nvSpPr>
          <p:cNvPr id="2" name="Title 1"/>
          <p:cNvSpPr>
            <a:spLocks noGrp="1"/>
          </p:cNvSpPr>
          <p:nvPr>
            <p:ph type="ctrTitle"/>
          </p:nvPr>
        </p:nvSpPr>
        <p:spPr>
          <a:xfrm>
            <a:off x="972000" y="1548000"/>
            <a:ext cx="7200000" cy="1490622"/>
          </a:xfrm>
          <a:prstGeom prst="rect">
            <a:avLst/>
          </a:prstGeom>
        </p:spPr>
        <p:txBody>
          <a:bodyPr/>
          <a:lstStyle>
            <a:lvl1pPr algn="l">
              <a:defRPr b="1">
                <a:solidFill>
                  <a:srgbClr val="999999"/>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971550" y="6356350"/>
            <a:ext cx="1495425" cy="365125"/>
          </a:xfrm>
        </p:spPr>
        <p:txBody>
          <a:bodyPr/>
          <a:lstStyle>
            <a:lvl1pPr>
              <a:defRPr/>
            </a:lvl1pPr>
          </a:lstStyle>
          <a:p>
            <a:pPr>
              <a:defRPr/>
            </a:pPr>
            <a:fld id="{30B043EA-512F-4E73-97E5-83D03DFA426B}" type="datetime1">
              <a:rPr lang="en-US" smtClean="0"/>
              <a:pPr>
                <a:defRPr/>
              </a:pPr>
              <a:t>5/13/2014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30. Vitel Omrežja prihodnosti</a:t>
            </a:r>
            <a:endParaRPr lang="en-US"/>
          </a:p>
        </p:txBody>
      </p:sp>
      <p:sp>
        <p:nvSpPr>
          <p:cNvPr id="7" name="Slide Number Placeholder 5"/>
          <p:cNvSpPr>
            <a:spLocks noGrp="1"/>
          </p:cNvSpPr>
          <p:nvPr>
            <p:ph type="sldNum" sz="quarter" idx="12"/>
          </p:nvPr>
        </p:nvSpPr>
        <p:spPr>
          <a:xfrm>
            <a:off x="6553200" y="6356350"/>
            <a:ext cx="1331913" cy="365125"/>
          </a:xfrm>
        </p:spPr>
        <p:txBody>
          <a:bodyPr/>
          <a:lstStyle>
            <a:lvl1pPr>
              <a:defRPr/>
            </a:lvl1pPr>
          </a:lstStyle>
          <a:p>
            <a:pPr>
              <a:defRPr/>
            </a:pPr>
            <a:fld id="{B5EC5C7C-E8E4-4E33-ADE4-101686EF36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smtClean="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l-SI" dirty="0"/>
          </a:p>
        </p:txBody>
      </p:sp>
      <p:sp>
        <p:nvSpPr>
          <p:cNvPr id="4" name="Date Placeholder 3"/>
          <p:cNvSpPr>
            <a:spLocks noGrp="1"/>
          </p:cNvSpPr>
          <p:nvPr>
            <p:ph type="dt" sz="half" idx="10"/>
          </p:nvPr>
        </p:nvSpPr>
        <p:spPr/>
        <p:txBody>
          <a:bodyPr/>
          <a:lstStyle>
            <a:lvl1pPr>
              <a:defRPr/>
            </a:lvl1pPr>
          </a:lstStyle>
          <a:p>
            <a:pPr>
              <a:defRPr/>
            </a:pPr>
            <a:fld id="{038947EB-A761-47B6-B87A-F2B3C5DD48E6}" type="datetime1">
              <a:rPr lang="en-US" smtClean="0"/>
              <a:pPr>
                <a:defRPr/>
              </a:pPr>
              <a:t>5/13/2014</a:t>
            </a:fld>
            <a:endParaRPr lang="sl-SI" dirty="0"/>
          </a:p>
        </p:txBody>
      </p:sp>
      <p:sp>
        <p:nvSpPr>
          <p:cNvPr id="5" name="Footer Placeholder 4"/>
          <p:cNvSpPr>
            <a:spLocks noGrp="1"/>
          </p:cNvSpPr>
          <p:nvPr>
            <p:ph type="ftr" sz="quarter" idx="11"/>
          </p:nvPr>
        </p:nvSpPr>
        <p:spPr/>
        <p:txBody>
          <a:bodyPr/>
          <a:lstStyle>
            <a:lvl1pPr>
              <a:defRPr/>
            </a:lvl1pPr>
          </a:lstStyle>
          <a:p>
            <a:pPr>
              <a:defRPr/>
            </a:pPr>
            <a:r>
              <a:rPr lang="sl-SI" smtClean="0"/>
              <a:t>30. Vitel Omrežja prihodnosti</a:t>
            </a:r>
            <a:endParaRPr lang="sl-SI"/>
          </a:p>
        </p:txBody>
      </p:sp>
      <p:sp>
        <p:nvSpPr>
          <p:cNvPr id="6" name="Slide Number Placeholder 5"/>
          <p:cNvSpPr>
            <a:spLocks noGrp="1"/>
          </p:cNvSpPr>
          <p:nvPr>
            <p:ph type="sldNum" sz="quarter" idx="12"/>
          </p:nvPr>
        </p:nvSpPr>
        <p:spPr/>
        <p:txBody>
          <a:bodyPr/>
          <a:lstStyle>
            <a:lvl1pPr>
              <a:defRPr/>
            </a:lvl1pPr>
          </a:lstStyle>
          <a:p>
            <a:pPr>
              <a:defRPr/>
            </a:pPr>
            <a:fld id="{37F6ED8D-B71A-4820-A341-6241712D9538}" type="slidenum">
              <a:rPr lang="sl-SI"/>
              <a:pPr>
                <a:defRPr/>
              </a:pPr>
              <a:t>‹#›</a:t>
            </a:fld>
            <a:endParaRPr lang="sl-SI"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13" name="Text Placeholder 11"/>
          <p:cNvSpPr>
            <a:spLocks noGrp="1"/>
          </p:cNvSpPr>
          <p:nvPr>
            <p:ph type="body" sz="quarter" idx="13"/>
          </p:nvPr>
        </p:nvSpPr>
        <p:spPr>
          <a:xfrm>
            <a:off x="971425" y="3240088"/>
            <a:ext cx="7201025" cy="2627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Date Placeholder 3"/>
          <p:cNvSpPr>
            <a:spLocks noGrp="1"/>
          </p:cNvSpPr>
          <p:nvPr>
            <p:ph type="dt" sz="half" idx="14"/>
          </p:nvPr>
        </p:nvSpPr>
        <p:spPr/>
        <p:txBody>
          <a:bodyPr/>
          <a:lstStyle>
            <a:lvl1pPr>
              <a:defRPr/>
            </a:lvl1pPr>
          </a:lstStyle>
          <a:p>
            <a:pPr>
              <a:defRPr/>
            </a:pPr>
            <a:fld id="{4824D0CF-168A-47A7-89C3-8EC3AE692C3D}" type="datetime1">
              <a:rPr lang="en-US" smtClean="0"/>
              <a:pPr>
                <a:defRPr/>
              </a:pPr>
              <a:t>5/13/2014</a:t>
            </a:fld>
            <a:endParaRPr lang="sl-SI" dirty="0"/>
          </a:p>
        </p:txBody>
      </p:sp>
      <p:sp>
        <p:nvSpPr>
          <p:cNvPr id="5" name="Footer Placeholder 4"/>
          <p:cNvSpPr>
            <a:spLocks noGrp="1"/>
          </p:cNvSpPr>
          <p:nvPr>
            <p:ph type="ftr" sz="quarter" idx="15"/>
          </p:nvPr>
        </p:nvSpPr>
        <p:spPr/>
        <p:txBody>
          <a:bodyPr/>
          <a:lstStyle>
            <a:lvl1pPr>
              <a:defRPr/>
            </a:lvl1pPr>
          </a:lstStyle>
          <a:p>
            <a:pPr>
              <a:defRPr/>
            </a:pPr>
            <a:r>
              <a:rPr lang="sl-SI" smtClean="0"/>
              <a:t>30. Vitel Omrežja prihodnosti</a:t>
            </a:r>
            <a:endParaRPr lang="sl-SI"/>
          </a:p>
        </p:txBody>
      </p:sp>
      <p:sp>
        <p:nvSpPr>
          <p:cNvPr id="6" name="Slide Number Placeholder 5"/>
          <p:cNvSpPr>
            <a:spLocks noGrp="1"/>
          </p:cNvSpPr>
          <p:nvPr>
            <p:ph type="sldNum" sz="quarter" idx="16"/>
          </p:nvPr>
        </p:nvSpPr>
        <p:spPr/>
        <p:txBody>
          <a:bodyPr/>
          <a:lstStyle>
            <a:lvl1pPr>
              <a:defRPr/>
            </a:lvl1pPr>
          </a:lstStyle>
          <a:p>
            <a:pPr>
              <a:defRPr/>
            </a:pPr>
            <a:fld id="{A174D4BD-5F14-4B33-9AC5-A0306A4718CA}" type="slidenum">
              <a:rPr lang="sl-SI"/>
              <a:pPr>
                <a:defRPr/>
              </a:pPr>
              <a:t>‹#›</a:t>
            </a:fld>
            <a:endParaRPr lang="sl-SI"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Date Placeholder 3"/>
          <p:cNvSpPr>
            <a:spLocks noGrp="1"/>
          </p:cNvSpPr>
          <p:nvPr>
            <p:ph type="dt" sz="half" idx="10"/>
          </p:nvPr>
        </p:nvSpPr>
        <p:spPr/>
        <p:txBody>
          <a:bodyPr/>
          <a:lstStyle>
            <a:lvl1pPr>
              <a:defRPr/>
            </a:lvl1pPr>
          </a:lstStyle>
          <a:p>
            <a:pPr>
              <a:defRPr/>
            </a:pPr>
            <a:fld id="{E629151E-3872-4C4B-B970-65EB1772EB34}" type="datetime1">
              <a:rPr lang="en-US" smtClean="0"/>
              <a:pPr>
                <a:defRPr/>
              </a:pPr>
              <a:t>5/13/2014</a:t>
            </a:fld>
            <a:endParaRPr lang="sl-SI" dirty="0"/>
          </a:p>
        </p:txBody>
      </p:sp>
      <p:sp>
        <p:nvSpPr>
          <p:cNvPr id="5" name="Footer Placeholder 4"/>
          <p:cNvSpPr>
            <a:spLocks noGrp="1"/>
          </p:cNvSpPr>
          <p:nvPr>
            <p:ph type="ftr" sz="quarter" idx="11"/>
          </p:nvPr>
        </p:nvSpPr>
        <p:spPr/>
        <p:txBody>
          <a:bodyPr/>
          <a:lstStyle>
            <a:lvl1pPr>
              <a:defRPr/>
            </a:lvl1pPr>
          </a:lstStyle>
          <a:p>
            <a:pPr>
              <a:defRPr/>
            </a:pPr>
            <a:r>
              <a:rPr lang="sl-SI" smtClean="0"/>
              <a:t>30. Vitel Omrežja prihodnosti</a:t>
            </a:r>
            <a:endParaRPr lang="sl-SI"/>
          </a:p>
        </p:txBody>
      </p:sp>
      <p:sp>
        <p:nvSpPr>
          <p:cNvPr id="6" name="Slide Number Placeholder 5"/>
          <p:cNvSpPr>
            <a:spLocks noGrp="1"/>
          </p:cNvSpPr>
          <p:nvPr>
            <p:ph type="sldNum" sz="quarter" idx="12"/>
          </p:nvPr>
        </p:nvSpPr>
        <p:spPr/>
        <p:txBody>
          <a:bodyPr/>
          <a:lstStyle>
            <a:lvl1pPr>
              <a:defRPr/>
            </a:lvl1pPr>
          </a:lstStyle>
          <a:p>
            <a:pPr>
              <a:defRPr/>
            </a:pPr>
            <a:fld id="{33C41DCB-D6B1-405D-895E-0BCDDC4C0959}" type="slidenum">
              <a:rPr lang="sl-SI"/>
              <a:pPr>
                <a:defRPr/>
              </a:pPr>
              <a:t>‹#›</a:t>
            </a:fld>
            <a:endParaRPr lang="sl-SI"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2" descr="C:\Users\kavcicm\Desktop\Simona\MIZS_slovenščina.png"/>
          <p:cNvPicPr>
            <a:picLocks noChangeAspect="1" noChangeArrowheads="1"/>
          </p:cNvPicPr>
          <p:nvPr userDrawn="1"/>
        </p:nvPicPr>
        <p:blipFill>
          <a:blip r:embed="rId2"/>
          <a:srcRect/>
          <a:stretch>
            <a:fillRect/>
          </a:stretch>
        </p:blipFill>
        <p:spPr bwMode="auto">
          <a:xfrm>
            <a:off x="511175" y="484188"/>
            <a:ext cx="2425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Date Placeholder 4"/>
          <p:cNvSpPr>
            <a:spLocks noGrp="1"/>
          </p:cNvSpPr>
          <p:nvPr>
            <p:ph type="dt" sz="half" idx="15"/>
          </p:nvPr>
        </p:nvSpPr>
        <p:spPr>
          <a:xfrm>
            <a:off x="1008063" y="6356350"/>
            <a:ext cx="2133600" cy="365125"/>
          </a:xfrm>
        </p:spPr>
        <p:txBody>
          <a:bodyPr/>
          <a:lstStyle>
            <a:lvl1pPr>
              <a:defRPr/>
            </a:lvl1pPr>
          </a:lstStyle>
          <a:p>
            <a:pPr>
              <a:defRPr/>
            </a:pPr>
            <a:fld id="{E95A5E47-76A8-4720-A92C-90E0528208A6}" type="datetime1">
              <a:rPr lang="en-US" smtClean="0"/>
              <a:pPr>
                <a:defRPr/>
              </a:pPr>
              <a:t>5/13/2014</a:t>
            </a:fld>
            <a:endParaRPr lang="sl-SI" dirty="0"/>
          </a:p>
        </p:txBody>
      </p:sp>
      <p:sp>
        <p:nvSpPr>
          <p:cNvPr id="7" name="Footer Placeholder 5"/>
          <p:cNvSpPr>
            <a:spLocks noGrp="1"/>
          </p:cNvSpPr>
          <p:nvPr>
            <p:ph type="ftr" sz="quarter" idx="16"/>
          </p:nvPr>
        </p:nvSpPr>
        <p:spPr/>
        <p:txBody>
          <a:bodyPr/>
          <a:lstStyle>
            <a:lvl1pPr>
              <a:defRPr/>
            </a:lvl1pPr>
          </a:lstStyle>
          <a:p>
            <a:pPr>
              <a:defRPr/>
            </a:pPr>
            <a:r>
              <a:rPr lang="sl-SI" smtClean="0"/>
              <a:t>30. Vitel Omrežja prihodnosti</a:t>
            </a:r>
            <a:endParaRPr lang="sl-SI"/>
          </a:p>
        </p:txBody>
      </p:sp>
      <p:sp>
        <p:nvSpPr>
          <p:cNvPr id="8" name="Slide Number Placeholder 6"/>
          <p:cNvSpPr>
            <a:spLocks noGrp="1"/>
          </p:cNvSpPr>
          <p:nvPr>
            <p:ph type="sldNum" sz="quarter" idx="17"/>
          </p:nvPr>
        </p:nvSpPr>
        <p:spPr/>
        <p:txBody>
          <a:bodyPr/>
          <a:lstStyle>
            <a:lvl1pPr>
              <a:defRPr/>
            </a:lvl1pPr>
          </a:lstStyle>
          <a:p>
            <a:pPr>
              <a:defRPr/>
            </a:pPr>
            <a:fld id="{DFED316F-C0E5-4632-8081-00B6D89787EC}" type="slidenum">
              <a:rPr lang="sl-SI"/>
              <a:pPr>
                <a:defRPr/>
              </a:pPr>
              <a:t>‹#›</a:t>
            </a:fld>
            <a:endParaRPr lang="sl-SI"/>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kavcicm\Desktop\Simona\MIZS_slovenščina.png"/>
          <p:cNvPicPr>
            <a:picLocks noChangeAspect="1" noChangeArrowheads="1"/>
          </p:cNvPicPr>
          <p:nvPr userDrawn="1"/>
        </p:nvPicPr>
        <p:blipFill>
          <a:blip r:embed="rId2"/>
          <a:srcRect/>
          <a:stretch>
            <a:fillRect/>
          </a:stretch>
        </p:blipFill>
        <p:spPr bwMode="auto">
          <a:xfrm>
            <a:off x="511175" y="484188"/>
            <a:ext cx="2425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6" name="Date Placeholder 4"/>
          <p:cNvSpPr>
            <a:spLocks noGrp="1"/>
          </p:cNvSpPr>
          <p:nvPr>
            <p:ph type="dt" sz="half" idx="10"/>
          </p:nvPr>
        </p:nvSpPr>
        <p:spPr>
          <a:xfrm>
            <a:off x="1008063" y="6356350"/>
            <a:ext cx="2133600" cy="365125"/>
          </a:xfrm>
        </p:spPr>
        <p:txBody>
          <a:bodyPr/>
          <a:lstStyle>
            <a:lvl1pPr>
              <a:defRPr/>
            </a:lvl1pPr>
          </a:lstStyle>
          <a:p>
            <a:pPr>
              <a:defRPr/>
            </a:pPr>
            <a:fld id="{7706388A-E274-4087-8062-701407388DE7}" type="datetime1">
              <a:rPr lang="en-US" smtClean="0"/>
              <a:pPr>
                <a:defRPr/>
              </a:pPr>
              <a:t>5/13/2014</a:t>
            </a:fld>
            <a:endParaRPr lang="sl-SI" dirty="0"/>
          </a:p>
        </p:txBody>
      </p:sp>
      <p:sp>
        <p:nvSpPr>
          <p:cNvPr id="7" name="Footer Placeholder 5"/>
          <p:cNvSpPr>
            <a:spLocks noGrp="1"/>
          </p:cNvSpPr>
          <p:nvPr>
            <p:ph type="ftr" sz="quarter" idx="11"/>
          </p:nvPr>
        </p:nvSpPr>
        <p:spPr/>
        <p:txBody>
          <a:bodyPr/>
          <a:lstStyle>
            <a:lvl1pPr>
              <a:defRPr/>
            </a:lvl1pPr>
          </a:lstStyle>
          <a:p>
            <a:pPr>
              <a:defRPr/>
            </a:pPr>
            <a:r>
              <a:rPr lang="sl-SI" smtClean="0"/>
              <a:t>30. Vitel Omrežja prihodnosti</a:t>
            </a:r>
            <a:endParaRPr lang="sl-SI"/>
          </a:p>
        </p:txBody>
      </p:sp>
      <p:sp>
        <p:nvSpPr>
          <p:cNvPr id="8" name="Slide Number Placeholder 6"/>
          <p:cNvSpPr>
            <a:spLocks noGrp="1"/>
          </p:cNvSpPr>
          <p:nvPr>
            <p:ph type="sldNum" sz="quarter" idx="12"/>
          </p:nvPr>
        </p:nvSpPr>
        <p:spPr/>
        <p:txBody>
          <a:bodyPr/>
          <a:lstStyle>
            <a:lvl1pPr>
              <a:defRPr/>
            </a:lvl1pPr>
          </a:lstStyle>
          <a:p>
            <a:pPr>
              <a:defRPr/>
            </a:pPr>
            <a:fld id="{0A86DCFE-EDD6-4C46-A93D-CF06D8325D48}" type="slidenum">
              <a:rPr lang="sl-SI"/>
              <a:pPr>
                <a:defRPr/>
              </a:pPr>
              <a:t>‹#›</a:t>
            </a:fld>
            <a:endParaRPr lang="sl-SI"/>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5" name="Picture 2" descr="C:\Users\kavcicm\Desktop\Simona\MIZS_slovenščina.png"/>
          <p:cNvPicPr>
            <a:picLocks noChangeAspect="1" noChangeArrowheads="1"/>
          </p:cNvPicPr>
          <p:nvPr userDrawn="1"/>
        </p:nvPicPr>
        <p:blipFill>
          <a:blip r:embed="rId2"/>
          <a:srcRect/>
          <a:stretch>
            <a:fillRect/>
          </a:stretch>
        </p:blipFill>
        <p:spPr bwMode="auto">
          <a:xfrm>
            <a:off x="511175" y="484188"/>
            <a:ext cx="2425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Date Placeholder 4"/>
          <p:cNvSpPr>
            <a:spLocks noGrp="1"/>
          </p:cNvSpPr>
          <p:nvPr>
            <p:ph type="dt" sz="half" idx="14"/>
          </p:nvPr>
        </p:nvSpPr>
        <p:spPr>
          <a:xfrm>
            <a:off x="1008063" y="6356350"/>
            <a:ext cx="2133600" cy="365125"/>
          </a:xfrm>
        </p:spPr>
        <p:txBody>
          <a:bodyPr/>
          <a:lstStyle>
            <a:lvl1pPr>
              <a:defRPr/>
            </a:lvl1pPr>
          </a:lstStyle>
          <a:p>
            <a:pPr>
              <a:defRPr/>
            </a:pPr>
            <a:fld id="{F06F01A5-5029-446F-A150-0D7F48A03658}" type="datetime1">
              <a:rPr lang="en-US" smtClean="0"/>
              <a:pPr>
                <a:defRPr/>
              </a:pPr>
              <a:t>5/13/2014</a:t>
            </a:fld>
            <a:endParaRPr lang="sl-SI" dirty="0"/>
          </a:p>
        </p:txBody>
      </p:sp>
      <p:sp>
        <p:nvSpPr>
          <p:cNvPr id="7" name="Footer Placeholder 5"/>
          <p:cNvSpPr>
            <a:spLocks noGrp="1"/>
          </p:cNvSpPr>
          <p:nvPr>
            <p:ph type="ftr" sz="quarter" idx="15"/>
          </p:nvPr>
        </p:nvSpPr>
        <p:spPr/>
        <p:txBody>
          <a:bodyPr/>
          <a:lstStyle>
            <a:lvl1pPr>
              <a:defRPr/>
            </a:lvl1pPr>
          </a:lstStyle>
          <a:p>
            <a:pPr>
              <a:defRPr/>
            </a:pPr>
            <a:r>
              <a:rPr lang="sl-SI" smtClean="0"/>
              <a:t>30. Vitel Omrežja prihodnosti</a:t>
            </a:r>
            <a:endParaRPr lang="sl-SI"/>
          </a:p>
        </p:txBody>
      </p:sp>
      <p:sp>
        <p:nvSpPr>
          <p:cNvPr id="8" name="Slide Number Placeholder 6"/>
          <p:cNvSpPr>
            <a:spLocks noGrp="1"/>
          </p:cNvSpPr>
          <p:nvPr>
            <p:ph type="sldNum" sz="quarter" idx="16"/>
          </p:nvPr>
        </p:nvSpPr>
        <p:spPr/>
        <p:txBody>
          <a:bodyPr/>
          <a:lstStyle>
            <a:lvl1pPr>
              <a:defRPr/>
            </a:lvl1pPr>
          </a:lstStyle>
          <a:p>
            <a:pPr>
              <a:defRPr/>
            </a:pPr>
            <a:fld id="{52FF968F-B6C4-4C8C-9002-404A2F3E4969}" type="slidenum">
              <a:rPr lang="sl-SI"/>
              <a:pPr>
                <a:defRPr/>
              </a:pPr>
              <a:t>‹#›</a:t>
            </a:fld>
            <a:endParaRPr lang="sl-SI"/>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6A2D53-B436-4925-B1D6-17E0A49BE256}" type="datetime1">
              <a:rPr lang="en-US" smtClean="0"/>
              <a:pPr>
                <a:defRPr/>
              </a:pPr>
              <a:t>5/13/2014</a:t>
            </a:fld>
            <a:endParaRPr lang="sl-SI" dirty="0"/>
          </a:p>
        </p:txBody>
      </p:sp>
      <p:sp>
        <p:nvSpPr>
          <p:cNvPr id="3" name="Footer Placeholder 4"/>
          <p:cNvSpPr>
            <a:spLocks noGrp="1"/>
          </p:cNvSpPr>
          <p:nvPr>
            <p:ph type="ftr" sz="quarter" idx="11"/>
          </p:nvPr>
        </p:nvSpPr>
        <p:spPr/>
        <p:txBody>
          <a:bodyPr/>
          <a:lstStyle>
            <a:lvl1pPr>
              <a:defRPr/>
            </a:lvl1pPr>
          </a:lstStyle>
          <a:p>
            <a:pPr>
              <a:defRPr/>
            </a:pPr>
            <a:r>
              <a:rPr lang="sl-SI" smtClean="0"/>
              <a:t>30. Vitel Omrežja prihodnosti</a:t>
            </a:r>
            <a:endParaRPr lang="sl-SI"/>
          </a:p>
        </p:txBody>
      </p:sp>
      <p:sp>
        <p:nvSpPr>
          <p:cNvPr id="4" name="Slide Number Placeholder 5"/>
          <p:cNvSpPr>
            <a:spLocks noGrp="1"/>
          </p:cNvSpPr>
          <p:nvPr>
            <p:ph type="sldNum" sz="quarter" idx="12"/>
          </p:nvPr>
        </p:nvSpPr>
        <p:spPr/>
        <p:txBody>
          <a:bodyPr/>
          <a:lstStyle>
            <a:lvl1pPr>
              <a:defRPr/>
            </a:lvl1pPr>
          </a:lstStyle>
          <a:p>
            <a:pPr>
              <a:defRPr/>
            </a:pPr>
            <a:fld id="{855E427F-E89C-4D91-AB13-03BFEA56AB99}" type="slidenum">
              <a:rPr lang="sl-SI"/>
              <a:pPr>
                <a:defRPr/>
              </a:pPr>
              <a:t>‹#›</a:t>
            </a:fld>
            <a:endParaRPr lang="sl-SI"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aslovni diapozitiv">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2" descr="C:\Users\kavcicm\Desktop\Simona\MIZS_slovenščina.png"/>
          <p:cNvPicPr>
            <a:picLocks noChangeAspect="1" noChangeArrowheads="1"/>
          </p:cNvPicPr>
          <p:nvPr userDrawn="1"/>
        </p:nvPicPr>
        <p:blipFill>
          <a:blip r:embed="rId3"/>
          <a:srcRect/>
          <a:stretch>
            <a:fillRect/>
          </a:stretch>
        </p:blipFill>
        <p:spPr bwMode="auto">
          <a:xfrm>
            <a:off x="511175" y="484188"/>
            <a:ext cx="2425700" cy="393700"/>
          </a:xfrm>
          <a:prstGeom prst="rect">
            <a:avLst/>
          </a:prstGeom>
          <a:noFill/>
          <a:ln w="9525">
            <a:noFill/>
            <a:miter lim="800000"/>
            <a:headEnd/>
            <a:tailEnd/>
          </a:ln>
        </p:spPr>
      </p:pic>
      <p:sp>
        <p:nvSpPr>
          <p:cNvPr id="2" name="Title 1"/>
          <p:cNvSpPr>
            <a:spLocks noGrp="1"/>
          </p:cNvSpPr>
          <p:nvPr>
            <p:ph type="ctrTitle"/>
          </p:nvPr>
        </p:nvSpPr>
        <p:spPr>
          <a:xfrm>
            <a:off x="972000" y="1548000"/>
            <a:ext cx="7200000" cy="1490622"/>
          </a:xfrm>
          <a:prstGeom prst="rect">
            <a:avLst/>
          </a:prstGeom>
        </p:spPr>
        <p:txBody>
          <a:bodyPr/>
          <a:lstStyle>
            <a:lvl1pPr algn="l">
              <a:defRPr b="1">
                <a:solidFill>
                  <a:srgbClr val="999999"/>
                </a:solidFill>
                <a:latin typeface="Arial" pitchFamily="34" charset="0"/>
                <a:cs typeface="Arial" pitchFamily="34" charset="0"/>
              </a:defRPr>
            </a:lvl1pPr>
          </a:lstStyle>
          <a:p>
            <a:r>
              <a:rPr lang="sl-SI" smtClean="0"/>
              <a:t>Uredite slog naslova matrice</a:t>
            </a:r>
            <a:endParaRPr lang="en-US" dirty="0"/>
          </a:p>
        </p:txBody>
      </p:sp>
      <p:sp>
        <p:nvSpPr>
          <p:cNvPr id="5" name="Date Placeholder 3"/>
          <p:cNvSpPr>
            <a:spLocks noGrp="1"/>
          </p:cNvSpPr>
          <p:nvPr>
            <p:ph type="dt" sz="half" idx="10"/>
          </p:nvPr>
        </p:nvSpPr>
        <p:spPr>
          <a:xfrm>
            <a:off x="971550" y="6356350"/>
            <a:ext cx="1495425" cy="365125"/>
          </a:xfrm>
        </p:spPr>
        <p:txBody>
          <a:bodyPr/>
          <a:lstStyle>
            <a:lvl1pPr>
              <a:defRPr/>
            </a:lvl1pPr>
          </a:lstStyle>
          <a:p>
            <a:pPr>
              <a:defRPr/>
            </a:pPr>
            <a:fld id="{7A4CD4EB-C213-4812-9C5A-4265D6107A8A}" type="datetime1">
              <a:rPr lang="en-US" smtClean="0"/>
              <a:pPr>
                <a:defRPr/>
              </a:pPr>
              <a:t>5/13/2014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30. Vitel Omrežja prihodnosti</a:t>
            </a:r>
            <a:endParaRPr lang="en-US"/>
          </a:p>
        </p:txBody>
      </p:sp>
      <p:sp>
        <p:nvSpPr>
          <p:cNvPr id="7" name="Slide Number Placeholder 5"/>
          <p:cNvSpPr>
            <a:spLocks noGrp="1"/>
          </p:cNvSpPr>
          <p:nvPr>
            <p:ph type="sldNum" sz="quarter" idx="12"/>
          </p:nvPr>
        </p:nvSpPr>
        <p:spPr>
          <a:xfrm>
            <a:off x="6553200" y="6356350"/>
            <a:ext cx="1331913" cy="365125"/>
          </a:xfrm>
        </p:spPr>
        <p:txBody>
          <a:bodyPr/>
          <a:lstStyle>
            <a:lvl1pPr>
              <a:defRPr/>
            </a:lvl1pPr>
          </a:lstStyle>
          <a:p>
            <a:pPr>
              <a:defRPr/>
            </a:pPr>
            <a:fld id="{550447EF-F24D-4482-B273-F98BFAAB62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tint val="80000"/>
                <a:satMod val="300000"/>
                <a:lumMod val="42000"/>
                <a:lumOff val="58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71550" y="1547813"/>
            <a:ext cx="5578475" cy="549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lang="en-US" smtClean="0"/>
              <a:t>Click to edit Master title style</a:t>
            </a:r>
            <a:endParaRPr lang="sl-SI" smtClean="0"/>
          </a:p>
        </p:txBody>
      </p:sp>
      <p:sp>
        <p:nvSpPr>
          <p:cNvPr id="1027" name="Text Placeholder 2"/>
          <p:cNvSpPr>
            <a:spLocks noGrp="1"/>
          </p:cNvSpPr>
          <p:nvPr>
            <p:ph type="body" idx="1"/>
          </p:nvPr>
        </p:nvSpPr>
        <p:spPr bwMode="auto">
          <a:xfrm>
            <a:off x="971550" y="3240088"/>
            <a:ext cx="7200900" cy="2627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smtClean="0"/>
          </a:p>
        </p:txBody>
      </p:sp>
      <p:sp>
        <p:nvSpPr>
          <p:cNvPr id="4" name="Date Placeholder 3"/>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9281AC-52D2-4052-9E3F-4A8846DA71EC}" type="datetime1">
              <a:rPr lang="en-US" smtClean="0"/>
              <a:pPr>
                <a:defRPr/>
              </a:pPr>
              <a:t>5/13/2014</a:t>
            </a:fld>
            <a:endParaRPr lang="sl-SI"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sl-SI" smtClean="0"/>
              <a:t>30. Vitel Omrežja prihodnosti</a:t>
            </a:r>
            <a:endParaRPr lang="sl-SI"/>
          </a:p>
        </p:txBody>
      </p:sp>
      <p:sp>
        <p:nvSpPr>
          <p:cNvPr id="6" name="Slide Number Placeholder 5"/>
          <p:cNvSpPr>
            <a:spLocks noGrp="1"/>
          </p:cNvSpPr>
          <p:nvPr>
            <p:ph type="sldNum" sz="quarter" idx="4"/>
          </p:nvPr>
        </p:nvSpPr>
        <p:spPr>
          <a:xfrm>
            <a:off x="6553200" y="6356350"/>
            <a:ext cx="1608138"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05E8BC7-2968-4363-B3D2-49E4844C3194}" type="slidenum">
              <a:rPr lang="sl-SI"/>
              <a:pPr>
                <a:defRPr/>
              </a:pPr>
              <a:t>‹#›</a:t>
            </a:fld>
            <a:endParaRPr lang="sl-SI" dirty="0"/>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7" r:id="rId5"/>
    <p:sldLayoutId id="2147483668" r:id="rId6"/>
    <p:sldLayoutId id="2147483669" r:id="rId7"/>
    <p:sldLayoutId id="2147483662" r:id="rId8"/>
    <p:sldLayoutId id="2147483671" r:id="rId9"/>
    <p:sldLayoutId id="2147483672" r:id="rId10"/>
    <p:sldLayoutId id="2147483673" r:id="rId11"/>
    <p:sldLayoutId id="2147483660" r:id="rId12"/>
    <p:sldLayoutId id="2147483674" r:id="rId13"/>
  </p:sldLayoutIdLst>
  <p:transition spd="slow">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chemeClr val="tx2"/>
          </a:solidFill>
          <a:latin typeface="Calibri" pitchFamily="34" charset="0"/>
          <a:ea typeface="+mj-ea"/>
          <a:cs typeface="+mj-cs"/>
        </a:defRPr>
      </a:lvl1pPr>
      <a:lvl2pPr algn="l" rtl="0" eaLnBrk="0" fontAlgn="base" hangingPunct="0">
        <a:spcBef>
          <a:spcPct val="0"/>
        </a:spcBef>
        <a:spcAft>
          <a:spcPct val="0"/>
        </a:spcAft>
        <a:defRPr sz="3600" b="1">
          <a:solidFill>
            <a:schemeClr val="tx2"/>
          </a:solidFill>
          <a:latin typeface="Calibri" pitchFamily="34" charset="0"/>
        </a:defRPr>
      </a:lvl2pPr>
      <a:lvl3pPr algn="l" rtl="0" eaLnBrk="0" fontAlgn="base" hangingPunct="0">
        <a:spcBef>
          <a:spcPct val="0"/>
        </a:spcBef>
        <a:spcAft>
          <a:spcPct val="0"/>
        </a:spcAft>
        <a:defRPr sz="3600" b="1">
          <a:solidFill>
            <a:schemeClr val="tx2"/>
          </a:solidFill>
          <a:latin typeface="Calibri" pitchFamily="34" charset="0"/>
        </a:defRPr>
      </a:lvl3pPr>
      <a:lvl4pPr algn="l" rtl="0" eaLnBrk="0" fontAlgn="base" hangingPunct="0">
        <a:spcBef>
          <a:spcPct val="0"/>
        </a:spcBef>
        <a:spcAft>
          <a:spcPct val="0"/>
        </a:spcAft>
        <a:defRPr sz="3600" b="1">
          <a:solidFill>
            <a:schemeClr val="tx2"/>
          </a:solidFill>
          <a:latin typeface="Calibri" pitchFamily="34" charset="0"/>
        </a:defRPr>
      </a:lvl4pPr>
      <a:lvl5pPr algn="l" rtl="0" eaLnBrk="0" fontAlgn="base" hangingPunct="0">
        <a:spcBef>
          <a:spcPct val="0"/>
        </a:spcBef>
        <a:spcAft>
          <a:spcPct val="0"/>
        </a:spcAft>
        <a:defRPr sz="3600" b="1">
          <a:solidFill>
            <a:schemeClr val="tx2"/>
          </a:solidFill>
          <a:latin typeface="Calibri" pitchFamily="34"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600" kern="1200">
          <a:solidFill>
            <a:schemeClr val="tx2"/>
          </a:solidFill>
          <a:latin typeface="Calibri" pitchFamily="34" charset="0"/>
          <a:ea typeface="+mn-ea"/>
          <a:cs typeface="Arial" pitchFamily="34" charset="0"/>
        </a:defRPr>
      </a:lvl1pPr>
      <a:lvl2pPr marL="742950" indent="-285750" algn="l" rtl="0" eaLnBrk="0" fontAlgn="base" hangingPunct="0">
        <a:spcBef>
          <a:spcPct val="20000"/>
        </a:spcBef>
        <a:spcAft>
          <a:spcPct val="0"/>
        </a:spcAft>
        <a:buChar char="•"/>
        <a:defRPr sz="2400" kern="1200">
          <a:solidFill>
            <a:schemeClr val="tx2"/>
          </a:solidFill>
          <a:latin typeface="Calibri" pitchFamily="34" charset="0"/>
          <a:ea typeface="+mn-ea"/>
          <a:cs typeface="Arial" pitchFamily="34" charset="0"/>
        </a:defRPr>
      </a:lvl2pPr>
      <a:lvl3pPr marL="1143000" indent="-228600" algn="l" rtl="0" eaLnBrk="0" fontAlgn="base" hangingPunct="0">
        <a:spcBef>
          <a:spcPct val="20000"/>
        </a:spcBef>
        <a:spcAft>
          <a:spcPct val="0"/>
        </a:spcAft>
        <a:buFont typeface="Wingdings" pitchFamily="2" charset="2"/>
        <a:buChar char="w"/>
        <a:defRPr sz="2200" kern="1200">
          <a:solidFill>
            <a:schemeClr val="tx2"/>
          </a:solidFill>
          <a:latin typeface="Calibri"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Calibri"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971550" y="1547813"/>
            <a:ext cx="7200900" cy="3639329"/>
          </a:xfrm>
          <a:extLst/>
        </p:spPr>
        <p:txBody>
          <a:bodyPr wrap="square">
            <a:noAutofit/>
          </a:bodyPr>
          <a:lstStyle/>
          <a:p>
            <a:pPr algn="ctr" eaLnBrk="1" hangingPunct="1"/>
            <a:r>
              <a:rPr lang="sl-SI" sz="6000" dirty="0" smtClean="0">
                <a:solidFill>
                  <a:srgbClr val="990000"/>
                </a:solidFill>
                <a:latin typeface="Calibri" pitchFamily="34" charset="0"/>
                <a:cs typeface="Arial" charset="0"/>
              </a:rPr>
              <a:t>NEVTRALNOST INTERNETA </a:t>
            </a:r>
            <a:br>
              <a:rPr lang="sl-SI" sz="6000" dirty="0" smtClean="0">
                <a:solidFill>
                  <a:srgbClr val="990000"/>
                </a:solidFill>
                <a:latin typeface="Calibri" pitchFamily="34" charset="0"/>
                <a:cs typeface="Arial" charset="0"/>
              </a:rPr>
            </a:br>
            <a:r>
              <a:rPr lang="sl-SI" sz="5000" dirty="0" smtClean="0">
                <a:solidFill>
                  <a:srgbClr val="990000"/>
                </a:solidFill>
                <a:latin typeface="Calibri" pitchFamily="34" charset="0"/>
                <a:cs typeface="Arial" charset="0"/>
              </a:rPr>
              <a:t>med</a:t>
            </a:r>
            <a:br>
              <a:rPr lang="sl-SI" sz="5000" dirty="0" smtClean="0">
                <a:solidFill>
                  <a:srgbClr val="990000"/>
                </a:solidFill>
                <a:latin typeface="Calibri" pitchFamily="34" charset="0"/>
                <a:cs typeface="Arial" charset="0"/>
              </a:rPr>
            </a:br>
            <a:r>
              <a:rPr lang="sl-SI" sz="5000" dirty="0" smtClean="0">
                <a:solidFill>
                  <a:srgbClr val="990000"/>
                </a:solidFill>
                <a:latin typeface="Calibri" pitchFamily="34" charset="0"/>
                <a:cs typeface="Arial" charset="0"/>
              </a:rPr>
              <a:t>MOTIVI in REALNOSTJO</a:t>
            </a:r>
            <a:endParaRPr lang="en-US" sz="6000" dirty="0" smtClean="0">
              <a:solidFill>
                <a:srgbClr val="990000"/>
              </a:solidFill>
              <a:latin typeface="Calibri" pitchFamily="34" charset="0"/>
              <a:cs typeface="Arial" charset="0"/>
            </a:endParaRPr>
          </a:p>
        </p:txBody>
      </p:sp>
      <p:sp>
        <p:nvSpPr>
          <p:cNvPr id="19458" name="TextBox 5"/>
          <p:cNvSpPr txBox="1">
            <a:spLocks noChangeArrowheads="1"/>
          </p:cNvSpPr>
          <p:nvPr/>
        </p:nvSpPr>
        <p:spPr bwMode="auto">
          <a:xfrm>
            <a:off x="685800" y="604838"/>
            <a:ext cx="184731" cy="461665"/>
          </a:xfrm>
          <a:prstGeom prst="rect">
            <a:avLst/>
          </a:prstGeom>
          <a:noFill/>
          <a:ln w="9525">
            <a:noFill/>
            <a:miter lim="800000"/>
            <a:headEnd/>
            <a:tailEnd/>
          </a:ln>
        </p:spPr>
        <p:txBody>
          <a:bodyPr wrap="none">
            <a:spAutoFit/>
          </a:bodyPr>
          <a:lstStyle/>
          <a:p>
            <a:r>
              <a:rPr lang="en-US" sz="2400">
                <a:solidFill>
                  <a:srgbClr val="C00000"/>
                </a:solidFill>
                <a:latin typeface="Republika"/>
              </a:rPr>
              <a:t></a:t>
            </a:r>
          </a:p>
        </p:txBody>
      </p:sp>
      <p:sp>
        <p:nvSpPr>
          <p:cNvPr id="19462" name="Title 1"/>
          <p:cNvSpPr>
            <a:spLocks/>
          </p:cNvSpPr>
          <p:nvPr/>
        </p:nvSpPr>
        <p:spPr bwMode="auto">
          <a:xfrm>
            <a:off x="321733" y="6214533"/>
            <a:ext cx="7857067" cy="340255"/>
          </a:xfrm>
          <a:prstGeom prst="rect">
            <a:avLst/>
          </a:prstGeom>
          <a:noFill/>
          <a:ln w="9525">
            <a:noFill/>
            <a:miter lim="800000"/>
            <a:headEnd/>
            <a:tailEnd/>
          </a:ln>
        </p:spPr>
        <p:txBody>
          <a:bodyPr lIns="0" tIns="0" rIns="0" bIns="0"/>
          <a:lstStyle/>
          <a:p>
            <a:pPr>
              <a:tabLst>
                <a:tab pos="7805738" algn="r"/>
              </a:tabLst>
            </a:pPr>
            <a:r>
              <a:rPr lang="sl-SI" b="1" dirty="0" smtClean="0">
                <a:solidFill>
                  <a:schemeClr val="tx2"/>
                </a:solidFill>
                <a:latin typeface="Calibri" pitchFamily="34" charset="0"/>
              </a:rPr>
              <a:t>30. VITEL - Omrežja prihodnosti	13. 5. 2014</a:t>
            </a:r>
            <a:endParaRPr lang="en-US" b="1" dirty="0">
              <a:solidFill>
                <a:schemeClr val="tx2"/>
              </a:solidFill>
              <a:latin typeface="Calibri" pitchFamily="34" charset="0"/>
            </a:endParaRPr>
          </a:p>
        </p:txBody>
      </p:sp>
      <p:sp>
        <p:nvSpPr>
          <p:cNvPr id="4" name="Ograda številke diapozitiva 3"/>
          <p:cNvSpPr>
            <a:spLocks noGrp="1"/>
          </p:cNvSpPr>
          <p:nvPr>
            <p:ph type="sldNum" sz="quarter" idx="12"/>
          </p:nvPr>
        </p:nvSpPr>
        <p:spPr/>
        <p:txBody>
          <a:bodyPr/>
          <a:lstStyle/>
          <a:p>
            <a:pPr>
              <a:defRPr/>
            </a:pPr>
            <a:fld id="{F977720F-407A-45F3-82B7-240BD20D7741}"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p:cNvSpPr txBox="1"/>
          <p:nvPr/>
        </p:nvSpPr>
        <p:spPr>
          <a:xfrm>
            <a:off x="2975956" y="271671"/>
            <a:ext cx="4937768" cy="1077218"/>
          </a:xfrm>
          <a:prstGeom prst="rect">
            <a:avLst/>
          </a:prstGeom>
          <a:noFill/>
        </p:spPr>
        <p:txBody>
          <a:bodyPr wrap="square" rtlCol="0" anchor="ctr">
            <a:spAutoFit/>
          </a:bodyPr>
          <a:lstStyle/>
          <a:p>
            <a:pPr algn="ctr"/>
            <a:r>
              <a:rPr lang="sl-SI" sz="3200" b="1" smtClean="0">
                <a:solidFill>
                  <a:srgbClr val="990000"/>
                </a:solidFill>
                <a:latin typeface="+mj-lt"/>
              </a:rPr>
              <a:t>KLJUČNI MOTIVI ZA</a:t>
            </a:r>
            <a:endParaRPr lang="sl-SI" sz="3200" b="1" dirty="0" smtClean="0">
              <a:solidFill>
                <a:srgbClr val="990000"/>
              </a:solidFill>
              <a:latin typeface="+mj-lt"/>
            </a:endParaRPr>
          </a:p>
          <a:p>
            <a:pPr algn="ctr"/>
            <a:r>
              <a:rPr lang="sl-SI" sz="3200" b="1" dirty="0" smtClean="0">
                <a:solidFill>
                  <a:srgbClr val="990000"/>
                </a:solidFill>
                <a:latin typeface="+mj-lt"/>
              </a:rPr>
              <a:t>NEVTRALNOST INTERNETA</a:t>
            </a:r>
            <a:endParaRPr lang="sl-SI" sz="3200" b="1" dirty="0">
              <a:solidFill>
                <a:srgbClr val="990000"/>
              </a:solidFill>
              <a:latin typeface="+mj-lt"/>
            </a:endParaRPr>
          </a:p>
        </p:txBody>
      </p:sp>
      <p:sp>
        <p:nvSpPr>
          <p:cNvPr id="8" name="PoljeZBesedilom 7"/>
          <p:cNvSpPr txBox="1"/>
          <p:nvPr/>
        </p:nvSpPr>
        <p:spPr>
          <a:xfrm>
            <a:off x="1066800" y="1288530"/>
            <a:ext cx="7333800" cy="4893647"/>
          </a:xfrm>
          <a:prstGeom prst="rect">
            <a:avLst/>
          </a:prstGeom>
          <a:noFill/>
        </p:spPr>
        <p:txBody>
          <a:bodyPr wrap="square" rtlCol="0">
            <a:spAutoFit/>
          </a:bodyPr>
          <a:lstStyle/>
          <a:p>
            <a:pPr marL="342900" indent="-342900" algn="just">
              <a:buFontTx/>
              <a:buChar char="-"/>
            </a:pPr>
            <a:r>
              <a:rPr lang="sl-SI" sz="2400" dirty="0" smtClean="0">
                <a:solidFill>
                  <a:schemeClr val="tx2"/>
                </a:solidFill>
                <a:latin typeface="+mn-lt"/>
              </a:rPr>
              <a:t>zagotavljanje odprtega in </a:t>
            </a:r>
            <a:r>
              <a:rPr lang="sl-SI" sz="2400" smtClean="0">
                <a:solidFill>
                  <a:schemeClr val="tx2"/>
                </a:solidFill>
                <a:latin typeface="+mn-lt"/>
              </a:rPr>
              <a:t>svobodnega interneta</a:t>
            </a:r>
          </a:p>
          <a:p>
            <a:pPr marL="342900" indent="-342900">
              <a:buFontTx/>
              <a:buChar char="-"/>
            </a:pPr>
            <a:r>
              <a:rPr lang="sl-SI" sz="2400" smtClean="0">
                <a:solidFill>
                  <a:schemeClr val="tx2"/>
                </a:solidFill>
                <a:latin typeface="+mn-lt"/>
              </a:rPr>
              <a:t>zagotavljanje spodbudnega inovativnega in konkurenčnega okolja</a:t>
            </a:r>
          </a:p>
          <a:p>
            <a:pPr marL="342900" indent="-342900" algn="just">
              <a:buFontTx/>
              <a:buChar char="-"/>
            </a:pPr>
            <a:r>
              <a:rPr lang="sl-SI" sz="2400" smtClean="0">
                <a:solidFill>
                  <a:schemeClr val="tx2"/>
                </a:solidFill>
                <a:latin typeface="+mn-lt"/>
              </a:rPr>
              <a:t>nizek vstopni prag za nove ponudnike vsebin in storitev je gonilo razvoja interneta – inovativnost in kvaliteta</a:t>
            </a:r>
            <a:endParaRPr lang="sl-SI" sz="2400" dirty="0" smtClean="0">
              <a:solidFill>
                <a:schemeClr val="tx2"/>
              </a:solidFill>
              <a:latin typeface="+mn-lt"/>
            </a:endParaRPr>
          </a:p>
          <a:p>
            <a:pPr marL="342900" indent="-342900" algn="just">
              <a:buFontTx/>
              <a:buChar char="-"/>
            </a:pPr>
            <a:r>
              <a:rPr lang="sl-SI" sz="2400" smtClean="0">
                <a:solidFill>
                  <a:schemeClr val="tx2"/>
                </a:solidFill>
                <a:latin typeface="+mn-lt"/>
              </a:rPr>
              <a:t>tveganje odprave nevtralnosti interneta je preveliko – ogrožena demokratičnost, nediskriminatornost, transparentnost, odprtost in svoboda interneta</a:t>
            </a:r>
          </a:p>
          <a:p>
            <a:pPr marL="342900" indent="-342900" algn="just">
              <a:buFontTx/>
              <a:buChar char="-"/>
            </a:pPr>
            <a:r>
              <a:rPr lang="sl-SI" sz="2400" smtClean="0">
                <a:solidFill>
                  <a:schemeClr val="tx2"/>
                </a:solidFill>
                <a:latin typeface="+mn-lt"/>
              </a:rPr>
              <a:t>ureditev izjem: upravljanje prometa, vloga države pri omejevanju neželjenih in škodljivih vsebin (zaščita otrok, boj proti rasizmu, sovražnemu govoru, kibernetskemu kriminalu</a:t>
            </a:r>
            <a:r>
              <a:rPr lang="sl-SI" sz="2400" smtClean="0">
                <a:solidFill>
                  <a:schemeClr val="tx2"/>
                </a:solidFill>
                <a:latin typeface="Calibri" pitchFamily="34" charset="0"/>
              </a:rPr>
              <a:t>, prizadevanja za zagotovitev visokega nivoja kibernetske varnosti)</a:t>
            </a:r>
            <a:endParaRPr lang="sl-SI" sz="2200" dirty="0">
              <a:latin typeface="+mn-lt"/>
            </a:endParaRPr>
          </a:p>
        </p:txBody>
      </p:sp>
      <p:sp>
        <p:nvSpPr>
          <p:cNvPr id="15" name="PoljeZBesedilom 14"/>
          <p:cNvSpPr txBox="1"/>
          <p:nvPr/>
        </p:nvSpPr>
        <p:spPr>
          <a:xfrm>
            <a:off x="825349" y="6194767"/>
            <a:ext cx="7785458" cy="553998"/>
          </a:xfrm>
          <a:prstGeom prst="rect">
            <a:avLst/>
          </a:prstGeom>
          <a:noFill/>
        </p:spPr>
        <p:txBody>
          <a:bodyPr wrap="square" rtlCol="0" anchor="b">
            <a:spAutoFit/>
          </a:bodyPr>
          <a:lstStyle/>
          <a:p>
            <a:pPr algn="ctr"/>
            <a:endParaRPr lang="sl-SI" sz="600" b="1" dirty="0" smtClean="0">
              <a:solidFill>
                <a:schemeClr val="tx2"/>
              </a:solidFill>
              <a:latin typeface="+mn-lt"/>
            </a:endParaRPr>
          </a:p>
          <a:p>
            <a:pPr algn="ctr"/>
            <a:r>
              <a:rPr lang="sl-SI" sz="2400" b="1" dirty="0" smtClean="0">
                <a:solidFill>
                  <a:schemeClr val="tx2"/>
                </a:solidFill>
                <a:latin typeface="+mn-lt"/>
              </a:rPr>
              <a:t>Kakšna in kako obširna naj bo regulacija </a:t>
            </a:r>
            <a:r>
              <a:rPr lang="sl-SI" sz="2400" b="1" smtClean="0">
                <a:solidFill>
                  <a:schemeClr val="tx2"/>
                </a:solidFill>
                <a:latin typeface="+mn-lt"/>
              </a:rPr>
              <a:t>interneta?</a:t>
            </a:r>
            <a:endParaRPr lang="sl-SI" sz="1100" dirty="0" smtClean="0">
              <a:solidFill>
                <a:schemeClr val="tx2"/>
              </a:solidFill>
              <a:latin typeface="+mn-lt"/>
            </a:endParaRPr>
          </a:p>
        </p:txBody>
      </p:sp>
      <p:sp>
        <p:nvSpPr>
          <p:cNvPr id="2" name="Ograda številke diapozitiva 1"/>
          <p:cNvSpPr>
            <a:spLocks noGrp="1"/>
          </p:cNvSpPr>
          <p:nvPr>
            <p:ph type="sldNum" sz="quarter" idx="12"/>
          </p:nvPr>
        </p:nvSpPr>
        <p:spPr/>
        <p:txBody>
          <a:bodyPr/>
          <a:lstStyle/>
          <a:p>
            <a:pPr>
              <a:defRPr/>
            </a:pPr>
            <a:fld id="{F977720F-407A-45F3-82B7-240BD20D7741}" type="slidenum">
              <a:rPr lang="en-US" smtClean="0"/>
              <a:pPr>
                <a:defRPr/>
              </a:pPr>
              <a:t>10</a:t>
            </a:fld>
            <a:endParaRPr lang="en-US"/>
          </a:p>
        </p:txBody>
      </p:sp>
    </p:spTree>
    <p:extLst>
      <p:ext uri="{BB962C8B-B14F-4D97-AF65-F5344CB8AC3E}">
        <p14:creationId xmlns:p14="http://schemas.microsoft.com/office/powerpoint/2010/main" val="1798002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257691" y="955806"/>
            <a:ext cx="6439648" cy="492443"/>
          </a:xfrm>
        </p:spPr>
        <p:txBody>
          <a:bodyPr anchor="ctr"/>
          <a:lstStyle/>
          <a:p>
            <a:pPr algn="ctr"/>
            <a:r>
              <a:rPr lang="sl-SI" sz="3200" dirty="0" smtClean="0">
                <a:solidFill>
                  <a:srgbClr val="990000"/>
                </a:solidFill>
                <a:latin typeface="+mj-lt"/>
              </a:rPr>
              <a:t>NEVTRALNOST INTERNETA V ZEKom-1</a:t>
            </a:r>
            <a:endParaRPr lang="sl-SI" sz="3200" dirty="0">
              <a:solidFill>
                <a:srgbClr val="990000"/>
              </a:solidFill>
              <a:latin typeface="+mj-lt"/>
            </a:endParaRPr>
          </a:p>
        </p:txBody>
      </p:sp>
      <p:sp>
        <p:nvSpPr>
          <p:cNvPr id="3" name="PoljeZBesedilom 2"/>
          <p:cNvSpPr txBox="1"/>
          <p:nvPr/>
        </p:nvSpPr>
        <p:spPr>
          <a:xfrm>
            <a:off x="365760" y="1989750"/>
            <a:ext cx="8512233" cy="4724370"/>
          </a:xfrm>
          <a:prstGeom prst="rect">
            <a:avLst/>
          </a:prstGeom>
          <a:noFill/>
        </p:spPr>
        <p:txBody>
          <a:bodyPr wrap="square" rtlCol="0">
            <a:spAutoFit/>
          </a:bodyPr>
          <a:lstStyle/>
          <a:p>
            <a:endParaRPr lang="sl-SI" sz="100" dirty="0" smtClean="0">
              <a:solidFill>
                <a:schemeClr val="tx2"/>
              </a:solidFill>
            </a:endParaRPr>
          </a:p>
          <a:p>
            <a:endParaRPr lang="sl-SI" sz="800" dirty="0" smtClean="0">
              <a:solidFill>
                <a:schemeClr val="tx2"/>
              </a:solidFill>
            </a:endParaRPr>
          </a:p>
          <a:p>
            <a:pPr marL="266700" indent="-266700">
              <a:buFontTx/>
              <a:buChar char="-"/>
            </a:pPr>
            <a:r>
              <a:rPr lang="sl-SI" sz="2000" dirty="0" smtClean="0">
                <a:solidFill>
                  <a:schemeClr val="tx2"/>
                </a:solidFill>
                <a:latin typeface="+mn-lt"/>
              </a:rPr>
              <a:t>Motivi in razlogi za uzakonitev nevtralnosti interneta</a:t>
            </a:r>
          </a:p>
          <a:p>
            <a:pPr marL="266700" indent="-266700">
              <a:buFontTx/>
              <a:buChar char="-"/>
            </a:pPr>
            <a:r>
              <a:rPr lang="sl-SI" sz="2000" dirty="0" smtClean="0">
                <a:solidFill>
                  <a:schemeClr val="tx2"/>
                </a:solidFill>
                <a:latin typeface="+mn-lt"/>
              </a:rPr>
              <a:t>Definicija BEREC o nevtralnosti omrežja</a:t>
            </a:r>
          </a:p>
          <a:p>
            <a:pPr marL="266700" indent="-266700">
              <a:buFontTx/>
              <a:buChar char="-"/>
            </a:pPr>
            <a:r>
              <a:rPr lang="sl-SI" sz="2000" dirty="0" smtClean="0">
                <a:solidFill>
                  <a:schemeClr val="tx2"/>
                </a:solidFill>
                <a:latin typeface="+mn-lt"/>
              </a:rPr>
              <a:t>Izjava Evropske Komisije o nevtralnosti omrežja k Direktivi 2009/140/ES</a:t>
            </a:r>
          </a:p>
          <a:p>
            <a:endParaRPr lang="sl-SI" sz="1200" dirty="0" smtClean="0">
              <a:solidFill>
                <a:schemeClr val="tx2"/>
              </a:solidFill>
              <a:latin typeface="+mn-lt"/>
            </a:endParaRPr>
          </a:p>
          <a:p>
            <a:endParaRPr lang="sl-SI" sz="1600" dirty="0">
              <a:solidFill>
                <a:schemeClr val="tx2"/>
              </a:solidFill>
              <a:latin typeface="+mn-lt"/>
            </a:endParaRPr>
          </a:p>
          <a:p>
            <a:endParaRPr lang="sl-SI" sz="1000" dirty="0" smtClean="0">
              <a:solidFill>
                <a:schemeClr val="tx2"/>
              </a:solidFill>
              <a:latin typeface="+mn-lt"/>
            </a:endParaRPr>
          </a:p>
          <a:p>
            <a:endParaRPr lang="sl-SI" sz="1400" dirty="0">
              <a:solidFill>
                <a:schemeClr val="tx2"/>
              </a:solidFill>
              <a:latin typeface="+mn-lt"/>
            </a:endParaRPr>
          </a:p>
          <a:p>
            <a:pPr marL="285750" indent="-285750" algn="just">
              <a:buFontTx/>
              <a:buChar char="-"/>
            </a:pPr>
            <a:r>
              <a:rPr lang="sl-SI" sz="2000" dirty="0" smtClean="0">
                <a:solidFill>
                  <a:schemeClr val="tx2"/>
                </a:solidFill>
                <a:latin typeface="+mn-lt"/>
              </a:rPr>
              <a:t>Pojem “nevtralnost interneta” (37. točka 3. člena ZEKom-1) – “načelo, po katerem se vsak internetni promet po javnem komunikacijskem omrežju obravnava enakovredno, to je neodvisno od vsebine, aplikacij, storitev, naprave, vira in cilja komunikacije”</a:t>
            </a:r>
          </a:p>
          <a:p>
            <a:pPr marL="285750" indent="-285750" algn="just">
              <a:buFontTx/>
              <a:buChar char="-"/>
            </a:pPr>
            <a:endParaRPr lang="sl-SI" sz="2000" dirty="0" smtClean="0">
              <a:solidFill>
                <a:schemeClr val="tx2"/>
              </a:solidFill>
              <a:latin typeface="+mn-lt"/>
            </a:endParaRPr>
          </a:p>
          <a:p>
            <a:pPr marL="285750" indent="-285750" algn="just">
              <a:buFontTx/>
              <a:buChar char="-"/>
            </a:pPr>
            <a:r>
              <a:rPr lang="sl-SI" sz="2000" dirty="0" smtClean="0">
                <a:solidFill>
                  <a:schemeClr val="tx2"/>
                </a:solidFill>
                <a:latin typeface="+mn-lt"/>
              </a:rPr>
              <a:t>Politični cilj in </a:t>
            </a:r>
            <a:r>
              <a:rPr lang="sl-SI" sz="2000" dirty="0" err="1" smtClean="0">
                <a:solidFill>
                  <a:schemeClr val="tx2"/>
                </a:solidFill>
                <a:latin typeface="+mn-lt"/>
              </a:rPr>
              <a:t>regulativno</a:t>
            </a:r>
            <a:r>
              <a:rPr lang="sl-SI" sz="2000" dirty="0" smtClean="0">
                <a:solidFill>
                  <a:schemeClr val="tx2"/>
                </a:solidFill>
                <a:latin typeface="+mn-lt"/>
              </a:rPr>
              <a:t> načelo, ki ju spodbuja AKOS (197. in 198. člen ZEKom-1)</a:t>
            </a:r>
          </a:p>
          <a:p>
            <a:pPr marL="285750" indent="-285750" algn="just">
              <a:buFontTx/>
              <a:buChar char="-"/>
            </a:pPr>
            <a:endParaRPr lang="sl-SI" sz="2000" dirty="0" smtClean="0">
              <a:solidFill>
                <a:schemeClr val="tx2"/>
              </a:solidFill>
              <a:latin typeface="+mn-lt"/>
            </a:endParaRPr>
          </a:p>
          <a:p>
            <a:pPr marL="285750" indent="-285750">
              <a:buFontTx/>
              <a:buChar char="-"/>
            </a:pPr>
            <a:r>
              <a:rPr lang="sl-SI" sz="2000" dirty="0" smtClean="0">
                <a:solidFill>
                  <a:schemeClr val="tx2"/>
                </a:solidFill>
                <a:latin typeface="+mn-lt"/>
              </a:rPr>
              <a:t>203. člen – Nevtralnost interneta</a:t>
            </a:r>
          </a:p>
        </p:txBody>
      </p:sp>
      <p:sp>
        <p:nvSpPr>
          <p:cNvPr id="4" name="Zaobljeni pravokotnik 3"/>
          <p:cNvSpPr/>
          <p:nvPr/>
        </p:nvSpPr>
        <p:spPr>
          <a:xfrm>
            <a:off x="962025" y="1624000"/>
            <a:ext cx="2174875"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Okvir</a:t>
            </a:r>
            <a:endParaRPr lang="sl-SI" dirty="0"/>
          </a:p>
        </p:txBody>
      </p:sp>
      <p:sp>
        <p:nvSpPr>
          <p:cNvPr id="6" name="Zaobljeni pravokotnik 5"/>
          <p:cNvSpPr/>
          <p:nvPr/>
        </p:nvSpPr>
        <p:spPr>
          <a:xfrm>
            <a:off x="962025" y="3291270"/>
            <a:ext cx="2174875"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Določbe ZEKom-1</a:t>
            </a:r>
            <a:endParaRPr lang="sl-SI" dirty="0"/>
          </a:p>
        </p:txBody>
      </p:sp>
      <p:sp>
        <p:nvSpPr>
          <p:cNvPr id="5" name="Ograda številke diapozitiva 4"/>
          <p:cNvSpPr>
            <a:spLocks noGrp="1"/>
          </p:cNvSpPr>
          <p:nvPr>
            <p:ph type="sldNum" sz="quarter" idx="12"/>
          </p:nvPr>
        </p:nvSpPr>
        <p:spPr/>
        <p:txBody>
          <a:bodyPr/>
          <a:lstStyle/>
          <a:p>
            <a:pPr>
              <a:defRPr/>
            </a:pPr>
            <a:fld id="{F977720F-407A-45F3-82B7-240BD20D7741}" type="slidenum">
              <a:rPr lang="en-US" smtClean="0"/>
              <a:pPr>
                <a:defRPr/>
              </a:pPr>
              <a:t>11</a:t>
            </a:fld>
            <a:endParaRPr lang="en-US"/>
          </a:p>
        </p:txBody>
      </p:sp>
    </p:spTree>
    <p:extLst>
      <p:ext uri="{BB962C8B-B14F-4D97-AF65-F5344CB8AC3E}">
        <p14:creationId xmlns:p14="http://schemas.microsoft.com/office/powerpoint/2010/main" val="3021907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278680" y="608053"/>
            <a:ext cx="3512758" cy="553998"/>
          </a:xfrm>
        </p:spPr>
        <p:txBody>
          <a:bodyPr anchor="ctr"/>
          <a:lstStyle/>
          <a:p>
            <a:pPr algn="ctr"/>
            <a:r>
              <a:rPr lang="sl-SI" dirty="0" smtClean="0">
                <a:solidFill>
                  <a:srgbClr val="990000"/>
                </a:solidFill>
                <a:latin typeface="+mj-lt"/>
              </a:rPr>
              <a:t>203. člen ZEKom-1</a:t>
            </a:r>
            <a:endParaRPr lang="sl-SI" dirty="0">
              <a:solidFill>
                <a:srgbClr val="990000"/>
              </a:solidFill>
              <a:latin typeface="+mj-lt"/>
            </a:endParaRPr>
          </a:p>
        </p:txBody>
      </p:sp>
      <p:sp>
        <p:nvSpPr>
          <p:cNvPr id="3" name="PoljeZBesedilom 2"/>
          <p:cNvSpPr txBox="1"/>
          <p:nvPr/>
        </p:nvSpPr>
        <p:spPr>
          <a:xfrm>
            <a:off x="927648" y="1343025"/>
            <a:ext cx="6924675" cy="5286062"/>
          </a:xfrm>
          <a:prstGeom prst="rect">
            <a:avLst/>
          </a:prstGeom>
          <a:noFill/>
        </p:spPr>
        <p:txBody>
          <a:bodyPr wrap="square" rtlCol="0">
            <a:spAutoFit/>
          </a:bodyPr>
          <a:lstStyle/>
          <a:p>
            <a:pPr algn="just"/>
            <a:r>
              <a:rPr lang="sl-SI" sz="1250" dirty="0" smtClean="0">
                <a:solidFill>
                  <a:schemeClr val="tx2"/>
                </a:solidFill>
                <a:latin typeface="+mn-lt"/>
              </a:rPr>
              <a:t>1</a:t>
            </a:r>
            <a:r>
              <a:rPr lang="sl-SI" sz="1250" dirty="0">
                <a:solidFill>
                  <a:schemeClr val="tx2"/>
                </a:solidFill>
                <a:latin typeface="+mn-lt"/>
              </a:rPr>
              <a:t>) Agencija spodbuja ohranitev odprtega in nevtralnega značaja interneta ter možnost dostopa in razširjanja informacij ali uporabe aplikacij in storitev po lastni izbiri končnih uporabnikov.</a:t>
            </a:r>
          </a:p>
          <a:p>
            <a:pPr algn="just"/>
            <a:endParaRPr lang="sl-SI" sz="1250" dirty="0">
              <a:solidFill>
                <a:schemeClr val="tx2"/>
              </a:solidFill>
              <a:latin typeface="+mn-lt"/>
            </a:endParaRPr>
          </a:p>
          <a:p>
            <a:pPr algn="just"/>
            <a:r>
              <a:rPr lang="sl-SI" sz="1250" dirty="0">
                <a:solidFill>
                  <a:schemeClr val="tx2"/>
                </a:solidFill>
                <a:latin typeface="+mn-lt"/>
              </a:rPr>
              <a:t>(2) Agencija mora cilje iz prejšnjega odstavka še posebej upoštevati pri izvajanju svojih pristojnosti iz 3. in 4. točke drugega odstavka 132. člena tega zakona in tretjega ter četrtega odstavka 133. člena tega zakona in pri svojih pristojnostih v zvezi z izvajanjem 2. točke prvega odstavka 129. člena s strani operaterja omrežja in izvajalca storitev dostopa do interneta.</a:t>
            </a:r>
          </a:p>
          <a:p>
            <a:pPr algn="just"/>
            <a:endParaRPr lang="sl-SI" sz="1250" dirty="0">
              <a:solidFill>
                <a:schemeClr val="tx2"/>
              </a:solidFill>
              <a:latin typeface="+mn-lt"/>
            </a:endParaRPr>
          </a:p>
          <a:p>
            <a:pPr algn="just"/>
            <a:r>
              <a:rPr lang="sl-SI" sz="1250" dirty="0">
                <a:solidFill>
                  <a:schemeClr val="tx2"/>
                </a:solidFill>
                <a:latin typeface="+mn-lt"/>
              </a:rPr>
              <a:t>(3) Operaterji omrežij in izvajalci storitev dostopa do interneta si kar najbolj prizadevajo za ohranitev odprtega in nevtralnega značaja interneta, s tem da ne smejo omejevati, zadrževati ali upočasnjevati internetnega prometa na ravni posameznih storitev ali aplikacij ali izvajati ukrepov za njihovo razvrednotenje, razen v primeru:</a:t>
            </a:r>
          </a:p>
          <a:p>
            <a:pPr algn="just"/>
            <a:endParaRPr lang="sl-SI" sz="1250" dirty="0">
              <a:solidFill>
                <a:schemeClr val="tx2"/>
              </a:solidFill>
              <a:latin typeface="+mn-lt"/>
            </a:endParaRPr>
          </a:p>
          <a:p>
            <a:pPr algn="just"/>
            <a:r>
              <a:rPr lang="sl-SI" sz="1250" dirty="0">
                <a:solidFill>
                  <a:schemeClr val="tx2"/>
                </a:solidFill>
                <a:latin typeface="+mn-lt"/>
              </a:rPr>
              <a:t>1. nujnih tehničnih ukrepov za zagotavljanje nemotenega delovanja omrežij in storitev (npr. izogibanje zgostitvi prometa</a:t>
            </a:r>
            <a:r>
              <a:rPr lang="sl-SI" sz="1250" dirty="0" smtClean="0">
                <a:solidFill>
                  <a:schemeClr val="tx2"/>
                </a:solidFill>
                <a:latin typeface="+mn-lt"/>
              </a:rPr>
              <a:t>),</a:t>
            </a:r>
            <a:endParaRPr lang="sl-SI" sz="1250" dirty="0">
              <a:solidFill>
                <a:schemeClr val="tx2"/>
              </a:solidFill>
              <a:latin typeface="+mn-lt"/>
            </a:endParaRPr>
          </a:p>
          <a:p>
            <a:pPr algn="just"/>
            <a:r>
              <a:rPr lang="sl-SI" sz="1250" dirty="0">
                <a:solidFill>
                  <a:schemeClr val="tx2"/>
                </a:solidFill>
                <a:latin typeface="+mn-lt"/>
              </a:rPr>
              <a:t>2. nujnih ukrepov za ohranjanje celovitosti in varnosti omrežij in storitev (npr. odpravljanje neupravičenega prekomernega zasega prenosnega medija – kanala</a:t>
            </a:r>
            <a:r>
              <a:rPr lang="sl-SI" sz="1250" dirty="0" smtClean="0">
                <a:solidFill>
                  <a:schemeClr val="tx2"/>
                </a:solidFill>
                <a:latin typeface="+mn-lt"/>
              </a:rPr>
              <a:t>),</a:t>
            </a:r>
            <a:endParaRPr lang="sl-SI" sz="1250" dirty="0">
              <a:solidFill>
                <a:schemeClr val="tx2"/>
              </a:solidFill>
              <a:latin typeface="+mn-lt"/>
            </a:endParaRPr>
          </a:p>
          <a:p>
            <a:pPr algn="just"/>
            <a:r>
              <a:rPr lang="sl-SI" sz="1250" dirty="0">
                <a:solidFill>
                  <a:schemeClr val="tx2"/>
                </a:solidFill>
                <a:latin typeface="+mn-lt"/>
              </a:rPr>
              <a:t>3. nujnih ukrepov za omejevanje neželenih komunikacij v skladu s 158. členom tega zakona</a:t>
            </a:r>
            <a:r>
              <a:rPr lang="sl-SI" sz="1250" dirty="0" smtClean="0">
                <a:solidFill>
                  <a:schemeClr val="tx2"/>
                </a:solidFill>
                <a:latin typeface="+mn-lt"/>
              </a:rPr>
              <a:t>,</a:t>
            </a:r>
            <a:endParaRPr lang="sl-SI" sz="1250" dirty="0">
              <a:solidFill>
                <a:schemeClr val="tx2"/>
              </a:solidFill>
              <a:latin typeface="+mn-lt"/>
            </a:endParaRPr>
          </a:p>
          <a:p>
            <a:pPr algn="just"/>
            <a:r>
              <a:rPr lang="sl-SI" sz="1250" dirty="0">
                <a:solidFill>
                  <a:schemeClr val="tx2"/>
                </a:solidFill>
                <a:latin typeface="+mn-lt"/>
              </a:rPr>
              <a:t>4. odločbe sodišča.</a:t>
            </a:r>
          </a:p>
          <a:p>
            <a:pPr algn="just"/>
            <a:endParaRPr lang="sl-SI" sz="1250" dirty="0">
              <a:solidFill>
                <a:schemeClr val="tx2"/>
              </a:solidFill>
              <a:latin typeface="+mn-lt"/>
            </a:endParaRPr>
          </a:p>
          <a:p>
            <a:pPr algn="just"/>
            <a:r>
              <a:rPr lang="sl-SI" sz="1250" dirty="0">
                <a:solidFill>
                  <a:schemeClr val="tx2"/>
                </a:solidFill>
                <a:latin typeface="+mn-lt"/>
              </a:rPr>
              <a:t>(4) Ukrepi iz 1., 2. in 3. točke prejšnjega odstavka morajo biti sorazmerni, nediskriminacijski, časovno omejeni in v obsegu, ki je nujno potreben.</a:t>
            </a:r>
          </a:p>
          <a:p>
            <a:pPr algn="just"/>
            <a:endParaRPr lang="sl-SI" sz="1250" dirty="0">
              <a:solidFill>
                <a:schemeClr val="tx2"/>
              </a:solidFill>
              <a:latin typeface="+mn-lt"/>
            </a:endParaRPr>
          </a:p>
          <a:p>
            <a:pPr algn="just"/>
            <a:r>
              <a:rPr lang="sl-SI" sz="1250" dirty="0">
                <a:solidFill>
                  <a:schemeClr val="tx2"/>
                </a:solidFill>
                <a:latin typeface="+mn-lt"/>
              </a:rPr>
              <a:t>(5) Storitve operaterjev omrežij in izvajalcev storitev dostopa do interneta ne smejo temeljiti na storitvah ali aplikacijah, ki so nudene ali se uporabljajo prek storitev dostopa do interneta.</a:t>
            </a:r>
          </a:p>
          <a:p>
            <a:pPr algn="just"/>
            <a:endParaRPr lang="sl-SI" sz="1250" dirty="0">
              <a:solidFill>
                <a:schemeClr val="tx2"/>
              </a:solidFill>
              <a:latin typeface="+mn-lt"/>
            </a:endParaRPr>
          </a:p>
          <a:p>
            <a:pPr algn="just"/>
            <a:r>
              <a:rPr lang="sl-SI" sz="1250" dirty="0">
                <a:solidFill>
                  <a:schemeClr val="tx2"/>
                </a:solidFill>
                <a:latin typeface="+mn-lt"/>
              </a:rPr>
              <a:t>(6) Agencija lahko za izvajanje določb iz tretjega, četrtega in petega odstavka tega člena izda splošni akt</a:t>
            </a:r>
            <a:r>
              <a:rPr lang="sl-SI" sz="1250" dirty="0" smtClean="0">
                <a:solidFill>
                  <a:schemeClr val="tx2"/>
                </a:solidFill>
                <a:latin typeface="+mn-lt"/>
              </a:rPr>
              <a:t>.</a:t>
            </a:r>
            <a:endParaRPr lang="sl-SI" sz="1250" dirty="0">
              <a:solidFill>
                <a:schemeClr val="tx2"/>
              </a:solidFill>
              <a:latin typeface="+mn-lt"/>
            </a:endParaRPr>
          </a:p>
        </p:txBody>
      </p:sp>
      <p:sp>
        <p:nvSpPr>
          <p:cNvPr id="7" name="Pravokoten oblaček 6"/>
          <p:cNvSpPr/>
          <p:nvPr/>
        </p:nvSpPr>
        <p:spPr>
          <a:xfrm>
            <a:off x="1213658" y="1729047"/>
            <a:ext cx="7165571" cy="2107380"/>
          </a:xfrm>
          <a:prstGeom prst="wedgeRectCallout">
            <a:avLst>
              <a:gd name="adj1" fmla="val -19146"/>
              <a:gd name="adj2" fmla="val 49877"/>
            </a:avLst>
          </a:prstGeom>
        </p:spPr>
        <p:style>
          <a:lnRef idx="3">
            <a:schemeClr val="lt1"/>
          </a:lnRef>
          <a:fillRef idx="1">
            <a:schemeClr val="dk1"/>
          </a:fillRef>
          <a:effectRef idx="1">
            <a:schemeClr val="dk1"/>
          </a:effectRef>
          <a:fontRef idx="minor">
            <a:schemeClr val="lt1"/>
          </a:fontRef>
        </p:style>
        <p:txBody>
          <a:bodyPr rtlCol="0" anchor="ctr"/>
          <a:lstStyle/>
          <a:p>
            <a:pPr algn="just"/>
            <a:r>
              <a:rPr lang="sl-SI" sz="2400" dirty="0">
                <a:solidFill>
                  <a:schemeClr val="tx2"/>
                </a:solidFill>
              </a:rPr>
              <a:t>1) Agencija spodbuja ohranitev odprtega in nevtralnega značaja interneta ter možnost dostopa in razširjanja informacij ali uporabe aplikacij in storitev po lastni izbiri končnih uporabnikov.</a:t>
            </a:r>
          </a:p>
        </p:txBody>
      </p:sp>
      <p:sp>
        <p:nvSpPr>
          <p:cNvPr id="8" name="Ograda številke diapozitiva 7"/>
          <p:cNvSpPr>
            <a:spLocks noGrp="1"/>
          </p:cNvSpPr>
          <p:nvPr>
            <p:ph type="sldNum" sz="quarter" idx="12"/>
          </p:nvPr>
        </p:nvSpPr>
        <p:spPr/>
        <p:txBody>
          <a:bodyPr/>
          <a:lstStyle/>
          <a:p>
            <a:pPr>
              <a:defRPr/>
            </a:pPr>
            <a:fld id="{F977720F-407A-45F3-82B7-240BD20D7741}" type="slidenum">
              <a:rPr lang="en-US" smtClean="0"/>
              <a:pPr>
                <a:defRPr/>
              </a:pPr>
              <a:t>12</a:t>
            </a:fld>
            <a:endParaRPr lang="en-US"/>
          </a:p>
        </p:txBody>
      </p:sp>
    </p:spTree>
    <p:extLst>
      <p:ext uri="{BB962C8B-B14F-4D97-AF65-F5344CB8AC3E}">
        <p14:creationId xmlns:p14="http://schemas.microsoft.com/office/powerpoint/2010/main" val="78139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278680" y="608053"/>
            <a:ext cx="3512758" cy="553998"/>
          </a:xfrm>
        </p:spPr>
        <p:txBody>
          <a:bodyPr anchor="ctr"/>
          <a:lstStyle/>
          <a:p>
            <a:pPr algn="ctr"/>
            <a:r>
              <a:rPr lang="sl-SI" dirty="0" smtClean="0">
                <a:solidFill>
                  <a:srgbClr val="990000"/>
                </a:solidFill>
                <a:latin typeface="+mj-lt"/>
              </a:rPr>
              <a:t>203. člen ZEKom-1</a:t>
            </a:r>
            <a:endParaRPr lang="sl-SI" dirty="0">
              <a:solidFill>
                <a:srgbClr val="990000"/>
              </a:solidFill>
              <a:latin typeface="+mj-lt"/>
            </a:endParaRPr>
          </a:p>
        </p:txBody>
      </p:sp>
      <p:sp>
        <p:nvSpPr>
          <p:cNvPr id="3" name="PoljeZBesedilom 2"/>
          <p:cNvSpPr txBox="1"/>
          <p:nvPr/>
        </p:nvSpPr>
        <p:spPr>
          <a:xfrm>
            <a:off x="927648" y="1343025"/>
            <a:ext cx="6924675" cy="5286062"/>
          </a:xfrm>
          <a:prstGeom prst="rect">
            <a:avLst/>
          </a:prstGeom>
          <a:noFill/>
        </p:spPr>
        <p:txBody>
          <a:bodyPr wrap="square" rtlCol="0">
            <a:spAutoFit/>
          </a:bodyPr>
          <a:lstStyle/>
          <a:p>
            <a:pPr algn="just"/>
            <a:r>
              <a:rPr lang="sl-SI" sz="1250" dirty="0" smtClean="0">
                <a:solidFill>
                  <a:schemeClr val="tx2"/>
                </a:solidFill>
                <a:latin typeface="+mn-lt"/>
              </a:rPr>
              <a:t>1</a:t>
            </a:r>
            <a:r>
              <a:rPr lang="sl-SI" sz="1250" dirty="0">
                <a:solidFill>
                  <a:schemeClr val="tx2"/>
                </a:solidFill>
                <a:latin typeface="+mn-lt"/>
              </a:rPr>
              <a:t>) Agencija spodbuja ohranitev odprtega in nevtralnega značaja interneta ter možnost dostopa in razširjanja informacij ali uporabe aplikacij in storitev po lastni izbiri končnih uporabnikov.</a:t>
            </a:r>
          </a:p>
          <a:p>
            <a:pPr algn="just"/>
            <a:endParaRPr lang="sl-SI" sz="1250" dirty="0">
              <a:solidFill>
                <a:schemeClr val="tx2"/>
              </a:solidFill>
              <a:latin typeface="+mn-lt"/>
            </a:endParaRPr>
          </a:p>
          <a:p>
            <a:pPr algn="just"/>
            <a:r>
              <a:rPr lang="sl-SI" sz="1250" dirty="0">
                <a:solidFill>
                  <a:schemeClr val="tx2"/>
                </a:solidFill>
                <a:latin typeface="+mn-lt"/>
              </a:rPr>
              <a:t>(2) Agencija mora cilje iz prejšnjega odstavka še posebej upoštevati pri izvajanju svojih pristojnosti iz 3. in 4. točke drugega odstavka 132. člena tega zakona in tretjega ter četrtega odstavka 133. člena tega zakona in pri svojih pristojnostih v zvezi z izvajanjem 2. točke prvega odstavka 129. člena s strani operaterja omrežja in izvajalca storitev dostopa do interneta.</a:t>
            </a:r>
          </a:p>
          <a:p>
            <a:pPr algn="just"/>
            <a:endParaRPr lang="sl-SI" sz="1250" dirty="0">
              <a:solidFill>
                <a:schemeClr val="tx2"/>
              </a:solidFill>
              <a:latin typeface="+mn-lt"/>
            </a:endParaRPr>
          </a:p>
          <a:p>
            <a:pPr algn="just"/>
            <a:r>
              <a:rPr lang="sl-SI" sz="1250" dirty="0">
                <a:solidFill>
                  <a:schemeClr val="tx2"/>
                </a:solidFill>
                <a:latin typeface="+mn-lt"/>
              </a:rPr>
              <a:t>(3) Operaterji omrežij in izvajalci storitev dostopa do interneta si kar najbolj prizadevajo za ohranitev odprtega in nevtralnega značaja interneta, s tem da ne smejo omejevati, zadrževati ali upočasnjevati internetnega prometa na ravni posameznih storitev ali aplikacij ali izvajati ukrepov za njihovo razvrednotenje, razen v primeru:</a:t>
            </a:r>
          </a:p>
          <a:p>
            <a:pPr algn="just"/>
            <a:endParaRPr lang="sl-SI" sz="1250" dirty="0">
              <a:solidFill>
                <a:schemeClr val="tx2"/>
              </a:solidFill>
              <a:latin typeface="+mn-lt"/>
            </a:endParaRPr>
          </a:p>
          <a:p>
            <a:pPr algn="just"/>
            <a:r>
              <a:rPr lang="sl-SI" sz="1250" dirty="0">
                <a:solidFill>
                  <a:schemeClr val="tx2"/>
                </a:solidFill>
                <a:latin typeface="+mn-lt"/>
              </a:rPr>
              <a:t>1. nujnih tehničnih ukrepov za zagotavljanje nemotenega delovanja omrežij in storitev (npr. izogibanje zgostitvi prometa</a:t>
            </a:r>
            <a:r>
              <a:rPr lang="sl-SI" sz="1250" dirty="0" smtClean="0">
                <a:solidFill>
                  <a:schemeClr val="tx2"/>
                </a:solidFill>
                <a:latin typeface="+mn-lt"/>
              </a:rPr>
              <a:t>),</a:t>
            </a:r>
            <a:endParaRPr lang="sl-SI" sz="1250" dirty="0">
              <a:solidFill>
                <a:schemeClr val="tx2"/>
              </a:solidFill>
              <a:latin typeface="+mn-lt"/>
            </a:endParaRPr>
          </a:p>
          <a:p>
            <a:pPr algn="just"/>
            <a:r>
              <a:rPr lang="sl-SI" sz="1250" dirty="0">
                <a:solidFill>
                  <a:schemeClr val="tx2"/>
                </a:solidFill>
                <a:latin typeface="+mn-lt"/>
              </a:rPr>
              <a:t>2. nujnih ukrepov za ohranjanje celovitosti in varnosti omrežij in storitev (npr. odpravljanje neupravičenega prekomernega zasega prenosnega medija – kanala</a:t>
            </a:r>
            <a:r>
              <a:rPr lang="sl-SI" sz="1250" dirty="0" smtClean="0">
                <a:solidFill>
                  <a:schemeClr val="tx2"/>
                </a:solidFill>
                <a:latin typeface="+mn-lt"/>
              </a:rPr>
              <a:t>),</a:t>
            </a:r>
            <a:endParaRPr lang="sl-SI" sz="1250" dirty="0">
              <a:solidFill>
                <a:schemeClr val="tx2"/>
              </a:solidFill>
              <a:latin typeface="+mn-lt"/>
            </a:endParaRPr>
          </a:p>
          <a:p>
            <a:pPr algn="just"/>
            <a:r>
              <a:rPr lang="sl-SI" sz="1250" dirty="0">
                <a:solidFill>
                  <a:schemeClr val="tx2"/>
                </a:solidFill>
                <a:latin typeface="+mn-lt"/>
              </a:rPr>
              <a:t>3. nujnih ukrepov za omejevanje neželenih komunikacij v skladu s 158. členom tega zakona</a:t>
            </a:r>
            <a:r>
              <a:rPr lang="sl-SI" sz="1250" dirty="0" smtClean="0">
                <a:solidFill>
                  <a:schemeClr val="tx2"/>
                </a:solidFill>
                <a:latin typeface="+mn-lt"/>
              </a:rPr>
              <a:t>,</a:t>
            </a:r>
            <a:endParaRPr lang="sl-SI" sz="1250" dirty="0">
              <a:solidFill>
                <a:schemeClr val="tx2"/>
              </a:solidFill>
              <a:latin typeface="+mn-lt"/>
            </a:endParaRPr>
          </a:p>
          <a:p>
            <a:pPr algn="just"/>
            <a:r>
              <a:rPr lang="sl-SI" sz="1250" dirty="0">
                <a:solidFill>
                  <a:schemeClr val="tx2"/>
                </a:solidFill>
                <a:latin typeface="+mn-lt"/>
              </a:rPr>
              <a:t>4. odločbe sodišča.</a:t>
            </a:r>
          </a:p>
          <a:p>
            <a:pPr algn="just"/>
            <a:endParaRPr lang="sl-SI" sz="1250" dirty="0">
              <a:solidFill>
                <a:schemeClr val="tx2"/>
              </a:solidFill>
              <a:latin typeface="+mn-lt"/>
            </a:endParaRPr>
          </a:p>
          <a:p>
            <a:pPr algn="just"/>
            <a:r>
              <a:rPr lang="sl-SI" sz="1250" dirty="0">
                <a:solidFill>
                  <a:schemeClr val="tx2"/>
                </a:solidFill>
                <a:latin typeface="+mn-lt"/>
              </a:rPr>
              <a:t>(4) Ukrepi iz 1., 2. in 3. točke prejšnjega odstavka morajo biti sorazmerni, nediskriminacijski, časovno omejeni in v obsegu, ki je nujno potreben.</a:t>
            </a:r>
          </a:p>
          <a:p>
            <a:pPr algn="just"/>
            <a:endParaRPr lang="sl-SI" sz="1250" dirty="0">
              <a:solidFill>
                <a:schemeClr val="tx2"/>
              </a:solidFill>
              <a:latin typeface="+mn-lt"/>
            </a:endParaRPr>
          </a:p>
          <a:p>
            <a:pPr algn="just"/>
            <a:r>
              <a:rPr lang="sl-SI" sz="1250" dirty="0">
                <a:solidFill>
                  <a:schemeClr val="tx2"/>
                </a:solidFill>
                <a:latin typeface="+mn-lt"/>
              </a:rPr>
              <a:t>(5) Storitve operaterjev omrežij in izvajalcev storitev dostopa do interneta ne smejo temeljiti na storitvah ali aplikacijah, ki so nudene ali se uporabljajo prek storitev dostopa do interneta.</a:t>
            </a:r>
          </a:p>
          <a:p>
            <a:pPr algn="just"/>
            <a:endParaRPr lang="sl-SI" sz="1250" dirty="0">
              <a:solidFill>
                <a:schemeClr val="tx2"/>
              </a:solidFill>
              <a:latin typeface="+mn-lt"/>
            </a:endParaRPr>
          </a:p>
          <a:p>
            <a:pPr algn="just"/>
            <a:r>
              <a:rPr lang="sl-SI" sz="1250" dirty="0">
                <a:solidFill>
                  <a:schemeClr val="tx2"/>
                </a:solidFill>
                <a:latin typeface="+mn-lt"/>
              </a:rPr>
              <a:t>(6) Agencija lahko za izvajanje določb iz tretjega, četrtega in petega odstavka tega člena izda splošni akt</a:t>
            </a:r>
            <a:r>
              <a:rPr lang="sl-SI" sz="1250" dirty="0" smtClean="0">
                <a:solidFill>
                  <a:schemeClr val="tx2"/>
                </a:solidFill>
                <a:latin typeface="+mn-lt"/>
              </a:rPr>
              <a:t>.</a:t>
            </a:r>
            <a:endParaRPr lang="sl-SI" sz="1250" dirty="0">
              <a:solidFill>
                <a:schemeClr val="tx2"/>
              </a:solidFill>
              <a:latin typeface="+mn-lt"/>
            </a:endParaRPr>
          </a:p>
        </p:txBody>
      </p:sp>
      <p:sp>
        <p:nvSpPr>
          <p:cNvPr id="7" name="Pravokoten oblaček 6"/>
          <p:cNvSpPr/>
          <p:nvPr/>
        </p:nvSpPr>
        <p:spPr>
          <a:xfrm>
            <a:off x="1213658" y="1729047"/>
            <a:ext cx="7281949" cy="3225338"/>
          </a:xfrm>
          <a:prstGeom prst="wedgeRectCallout">
            <a:avLst>
              <a:gd name="adj1" fmla="val -19146"/>
              <a:gd name="adj2" fmla="val 49877"/>
            </a:avLst>
          </a:prstGeom>
        </p:spPr>
        <p:style>
          <a:lnRef idx="3">
            <a:schemeClr val="lt1"/>
          </a:lnRef>
          <a:fillRef idx="1">
            <a:schemeClr val="dk1"/>
          </a:fillRef>
          <a:effectRef idx="1">
            <a:schemeClr val="dk1"/>
          </a:effectRef>
          <a:fontRef idx="minor">
            <a:schemeClr val="lt1"/>
          </a:fontRef>
        </p:style>
        <p:txBody>
          <a:bodyPr rtlCol="0" anchor="ctr"/>
          <a:lstStyle/>
          <a:p>
            <a:pPr algn="just"/>
            <a:r>
              <a:rPr lang="sl-SI" sz="2400" dirty="0">
                <a:solidFill>
                  <a:schemeClr val="tx2"/>
                </a:solidFill>
              </a:rPr>
              <a:t>(2) Agencija mora cilje iz prejšnjega odstavka še posebej upoštevati pri izvajanju svojih pristojnosti iz 3. in 4. točke drugega odstavka 132. člena tega zakona in tretjega ter četrtega odstavka 133. člena tega zakona in pri svojih pristojnostih v zvezi z izvajanjem 2. točke prvega odstavka 129. člena s strani operaterja omrežja in izvajalca storitev dostopa do interneta.</a:t>
            </a:r>
          </a:p>
        </p:txBody>
      </p:sp>
      <p:sp>
        <p:nvSpPr>
          <p:cNvPr id="4" name="Ograda številke diapozitiva 3"/>
          <p:cNvSpPr>
            <a:spLocks noGrp="1"/>
          </p:cNvSpPr>
          <p:nvPr>
            <p:ph type="sldNum" sz="quarter" idx="12"/>
          </p:nvPr>
        </p:nvSpPr>
        <p:spPr/>
        <p:txBody>
          <a:bodyPr/>
          <a:lstStyle/>
          <a:p>
            <a:pPr>
              <a:defRPr/>
            </a:pPr>
            <a:fld id="{F977720F-407A-45F3-82B7-240BD20D7741}" type="slidenum">
              <a:rPr lang="en-US" smtClean="0"/>
              <a:pPr>
                <a:defRPr/>
              </a:pPr>
              <a:t>13</a:t>
            </a:fld>
            <a:endParaRPr lang="en-US"/>
          </a:p>
        </p:txBody>
      </p:sp>
    </p:spTree>
    <p:extLst>
      <p:ext uri="{BB962C8B-B14F-4D97-AF65-F5344CB8AC3E}">
        <p14:creationId xmlns:p14="http://schemas.microsoft.com/office/powerpoint/2010/main" val="426158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278680" y="608053"/>
            <a:ext cx="3512758" cy="553998"/>
          </a:xfrm>
        </p:spPr>
        <p:txBody>
          <a:bodyPr anchor="ctr"/>
          <a:lstStyle/>
          <a:p>
            <a:pPr algn="ctr"/>
            <a:r>
              <a:rPr lang="sl-SI" dirty="0" smtClean="0">
                <a:solidFill>
                  <a:srgbClr val="990000"/>
                </a:solidFill>
                <a:latin typeface="+mj-lt"/>
              </a:rPr>
              <a:t>203. člen ZEKom-1</a:t>
            </a:r>
            <a:endParaRPr lang="sl-SI" dirty="0">
              <a:solidFill>
                <a:srgbClr val="990000"/>
              </a:solidFill>
              <a:latin typeface="+mj-lt"/>
            </a:endParaRPr>
          </a:p>
        </p:txBody>
      </p:sp>
      <p:sp>
        <p:nvSpPr>
          <p:cNvPr id="3" name="PoljeZBesedilom 2"/>
          <p:cNvSpPr txBox="1"/>
          <p:nvPr/>
        </p:nvSpPr>
        <p:spPr>
          <a:xfrm>
            <a:off x="927648" y="1343025"/>
            <a:ext cx="6924675" cy="5286062"/>
          </a:xfrm>
          <a:prstGeom prst="rect">
            <a:avLst/>
          </a:prstGeom>
          <a:noFill/>
        </p:spPr>
        <p:txBody>
          <a:bodyPr wrap="square" rtlCol="0">
            <a:spAutoFit/>
          </a:bodyPr>
          <a:lstStyle/>
          <a:p>
            <a:pPr algn="just"/>
            <a:r>
              <a:rPr lang="sl-SI" sz="1250" dirty="0" smtClean="0">
                <a:solidFill>
                  <a:schemeClr val="tx2"/>
                </a:solidFill>
                <a:latin typeface="+mn-lt"/>
              </a:rPr>
              <a:t>1</a:t>
            </a:r>
            <a:r>
              <a:rPr lang="sl-SI" sz="1250" dirty="0">
                <a:solidFill>
                  <a:schemeClr val="tx2"/>
                </a:solidFill>
                <a:latin typeface="+mn-lt"/>
              </a:rPr>
              <a:t>) Agencija spodbuja ohranitev odprtega in nevtralnega značaja interneta ter možnost dostopa in razširjanja informacij ali uporabe aplikacij in storitev po lastni izbiri končnih uporabnikov.</a:t>
            </a:r>
          </a:p>
          <a:p>
            <a:pPr algn="just"/>
            <a:endParaRPr lang="sl-SI" sz="1250" dirty="0">
              <a:solidFill>
                <a:schemeClr val="tx2"/>
              </a:solidFill>
              <a:latin typeface="+mn-lt"/>
            </a:endParaRPr>
          </a:p>
          <a:p>
            <a:pPr algn="just"/>
            <a:r>
              <a:rPr lang="sl-SI" sz="1250" dirty="0">
                <a:solidFill>
                  <a:schemeClr val="tx2"/>
                </a:solidFill>
                <a:latin typeface="+mn-lt"/>
              </a:rPr>
              <a:t>(2) Agencija mora cilje iz prejšnjega odstavka še posebej upoštevati pri izvajanju svojih pristojnosti iz 3. in 4. točke drugega odstavka 132. člena tega zakona in tretjega ter četrtega odstavka 133. člena tega zakona in pri svojih pristojnostih v zvezi z izvajanjem 2. točke prvega odstavka 129. člena s strani operaterja omrežja in izvajalca storitev dostopa do interneta.</a:t>
            </a:r>
          </a:p>
          <a:p>
            <a:pPr algn="just"/>
            <a:endParaRPr lang="sl-SI" sz="1250" dirty="0">
              <a:solidFill>
                <a:schemeClr val="tx2"/>
              </a:solidFill>
              <a:latin typeface="+mn-lt"/>
            </a:endParaRPr>
          </a:p>
          <a:p>
            <a:pPr algn="just"/>
            <a:r>
              <a:rPr lang="sl-SI" sz="1250" dirty="0">
                <a:solidFill>
                  <a:schemeClr val="tx2"/>
                </a:solidFill>
                <a:latin typeface="+mn-lt"/>
              </a:rPr>
              <a:t>(3) Operaterji omrežij in izvajalci storitev dostopa do interneta si kar najbolj prizadevajo za ohranitev odprtega in nevtralnega značaja interneta, s tem da ne smejo omejevati, zadrževati ali upočasnjevati internetnega prometa na ravni posameznih storitev ali aplikacij ali izvajati ukrepov za njihovo razvrednotenje, razen v primeru:</a:t>
            </a:r>
          </a:p>
          <a:p>
            <a:pPr algn="just"/>
            <a:endParaRPr lang="sl-SI" sz="1250" dirty="0">
              <a:solidFill>
                <a:schemeClr val="tx2"/>
              </a:solidFill>
              <a:latin typeface="+mn-lt"/>
            </a:endParaRPr>
          </a:p>
          <a:p>
            <a:pPr algn="just"/>
            <a:r>
              <a:rPr lang="sl-SI" sz="1250" dirty="0">
                <a:solidFill>
                  <a:schemeClr val="tx2"/>
                </a:solidFill>
                <a:latin typeface="+mn-lt"/>
              </a:rPr>
              <a:t>1. nujnih tehničnih ukrepov za zagotavljanje nemotenega delovanja omrežij in storitev (npr. izogibanje zgostitvi prometa</a:t>
            </a:r>
            <a:r>
              <a:rPr lang="sl-SI" sz="1250" dirty="0" smtClean="0">
                <a:solidFill>
                  <a:schemeClr val="tx2"/>
                </a:solidFill>
                <a:latin typeface="+mn-lt"/>
              </a:rPr>
              <a:t>),</a:t>
            </a:r>
            <a:endParaRPr lang="sl-SI" sz="1250" dirty="0">
              <a:solidFill>
                <a:schemeClr val="tx2"/>
              </a:solidFill>
              <a:latin typeface="+mn-lt"/>
            </a:endParaRPr>
          </a:p>
          <a:p>
            <a:pPr algn="just"/>
            <a:r>
              <a:rPr lang="sl-SI" sz="1250" dirty="0">
                <a:solidFill>
                  <a:schemeClr val="tx2"/>
                </a:solidFill>
                <a:latin typeface="+mn-lt"/>
              </a:rPr>
              <a:t>2. nujnih ukrepov za ohranjanje celovitosti in varnosti omrežij in storitev (npr. odpravljanje neupravičenega prekomernega zasega prenosnega medija – kanala</a:t>
            </a:r>
            <a:r>
              <a:rPr lang="sl-SI" sz="1250" dirty="0" smtClean="0">
                <a:solidFill>
                  <a:schemeClr val="tx2"/>
                </a:solidFill>
                <a:latin typeface="+mn-lt"/>
              </a:rPr>
              <a:t>),</a:t>
            </a:r>
            <a:endParaRPr lang="sl-SI" sz="1250" dirty="0">
              <a:solidFill>
                <a:schemeClr val="tx2"/>
              </a:solidFill>
              <a:latin typeface="+mn-lt"/>
            </a:endParaRPr>
          </a:p>
          <a:p>
            <a:pPr algn="just"/>
            <a:r>
              <a:rPr lang="sl-SI" sz="1250" dirty="0">
                <a:solidFill>
                  <a:schemeClr val="tx2"/>
                </a:solidFill>
                <a:latin typeface="+mn-lt"/>
              </a:rPr>
              <a:t>3. nujnih ukrepov za omejevanje neželenih komunikacij v skladu s 158. členom tega zakona</a:t>
            </a:r>
            <a:r>
              <a:rPr lang="sl-SI" sz="1250" dirty="0" smtClean="0">
                <a:solidFill>
                  <a:schemeClr val="tx2"/>
                </a:solidFill>
                <a:latin typeface="+mn-lt"/>
              </a:rPr>
              <a:t>,</a:t>
            </a:r>
            <a:endParaRPr lang="sl-SI" sz="1250" dirty="0">
              <a:solidFill>
                <a:schemeClr val="tx2"/>
              </a:solidFill>
              <a:latin typeface="+mn-lt"/>
            </a:endParaRPr>
          </a:p>
          <a:p>
            <a:pPr algn="just"/>
            <a:r>
              <a:rPr lang="sl-SI" sz="1250" dirty="0">
                <a:solidFill>
                  <a:schemeClr val="tx2"/>
                </a:solidFill>
                <a:latin typeface="+mn-lt"/>
              </a:rPr>
              <a:t>4. odločbe sodišča.</a:t>
            </a:r>
          </a:p>
          <a:p>
            <a:pPr algn="just"/>
            <a:endParaRPr lang="sl-SI" sz="1250" dirty="0">
              <a:solidFill>
                <a:schemeClr val="tx2"/>
              </a:solidFill>
              <a:latin typeface="+mn-lt"/>
            </a:endParaRPr>
          </a:p>
          <a:p>
            <a:pPr algn="just"/>
            <a:r>
              <a:rPr lang="sl-SI" sz="1250" dirty="0">
                <a:solidFill>
                  <a:schemeClr val="tx2"/>
                </a:solidFill>
                <a:latin typeface="+mn-lt"/>
              </a:rPr>
              <a:t>(4) Ukrepi iz 1., 2. in 3. točke prejšnjega odstavka morajo biti sorazmerni, nediskriminacijski, časovno omejeni in v obsegu, ki je nujno potreben.</a:t>
            </a:r>
          </a:p>
          <a:p>
            <a:pPr algn="just"/>
            <a:endParaRPr lang="sl-SI" sz="1250" dirty="0">
              <a:solidFill>
                <a:schemeClr val="tx2"/>
              </a:solidFill>
              <a:latin typeface="+mn-lt"/>
            </a:endParaRPr>
          </a:p>
          <a:p>
            <a:pPr algn="just"/>
            <a:r>
              <a:rPr lang="sl-SI" sz="1250" dirty="0">
                <a:solidFill>
                  <a:schemeClr val="tx2"/>
                </a:solidFill>
                <a:latin typeface="+mn-lt"/>
              </a:rPr>
              <a:t>(5) Storitve operaterjev omrežij in izvajalcev storitev dostopa do interneta ne smejo temeljiti na storitvah ali aplikacijah, ki so nudene ali se uporabljajo prek storitev dostopa do interneta.</a:t>
            </a:r>
          </a:p>
          <a:p>
            <a:pPr algn="just"/>
            <a:endParaRPr lang="sl-SI" sz="1250" dirty="0">
              <a:solidFill>
                <a:schemeClr val="tx2"/>
              </a:solidFill>
              <a:latin typeface="+mn-lt"/>
            </a:endParaRPr>
          </a:p>
          <a:p>
            <a:pPr algn="just"/>
            <a:r>
              <a:rPr lang="sl-SI" sz="1250" dirty="0">
                <a:solidFill>
                  <a:schemeClr val="tx2"/>
                </a:solidFill>
                <a:latin typeface="+mn-lt"/>
              </a:rPr>
              <a:t>(6) Agencija lahko za izvajanje določb iz tretjega, četrtega in petega odstavka tega člena izda splošni akt</a:t>
            </a:r>
            <a:r>
              <a:rPr lang="sl-SI" sz="1250" dirty="0" smtClean="0">
                <a:solidFill>
                  <a:schemeClr val="tx2"/>
                </a:solidFill>
                <a:latin typeface="+mn-lt"/>
              </a:rPr>
              <a:t>.</a:t>
            </a:r>
            <a:endParaRPr lang="sl-SI" sz="1250" dirty="0">
              <a:solidFill>
                <a:schemeClr val="tx2"/>
              </a:solidFill>
              <a:latin typeface="+mn-lt"/>
            </a:endParaRPr>
          </a:p>
        </p:txBody>
      </p:sp>
      <p:sp>
        <p:nvSpPr>
          <p:cNvPr id="7" name="Pravokoten oblaček 6"/>
          <p:cNvSpPr/>
          <p:nvPr/>
        </p:nvSpPr>
        <p:spPr>
          <a:xfrm>
            <a:off x="1213658" y="1562793"/>
            <a:ext cx="7680960" cy="5066294"/>
          </a:xfrm>
          <a:prstGeom prst="wedgeRectCallout">
            <a:avLst>
              <a:gd name="adj1" fmla="val -19146"/>
              <a:gd name="adj2" fmla="val 49877"/>
            </a:avLst>
          </a:prstGeom>
        </p:spPr>
        <p:style>
          <a:lnRef idx="3">
            <a:schemeClr val="lt1"/>
          </a:lnRef>
          <a:fillRef idx="1">
            <a:schemeClr val="dk1"/>
          </a:fillRef>
          <a:effectRef idx="1">
            <a:schemeClr val="dk1"/>
          </a:effectRef>
          <a:fontRef idx="minor">
            <a:schemeClr val="lt1"/>
          </a:fontRef>
        </p:style>
        <p:txBody>
          <a:bodyPr rtlCol="0" anchor="ctr"/>
          <a:lstStyle/>
          <a:p>
            <a:pPr algn="just"/>
            <a:r>
              <a:rPr lang="sl-SI" sz="2000" dirty="0">
                <a:solidFill>
                  <a:schemeClr val="tx2"/>
                </a:solidFill>
              </a:rPr>
              <a:t>(3) Operaterji omrežij in izvajalci storitev dostopa do interneta si kar najbolj prizadevajo za ohranitev odprtega in nevtralnega značaja interneta, s tem da ne smejo omejevati, zadrževati ali upočasnjevati internetnega prometa na ravni posameznih storitev ali aplikacij ali izvajati ukrepov za njihovo razvrednotenje, razen v primeru:</a:t>
            </a:r>
          </a:p>
          <a:p>
            <a:pPr algn="just"/>
            <a:endParaRPr lang="sl-SI" sz="2000" dirty="0">
              <a:solidFill>
                <a:schemeClr val="tx2"/>
              </a:solidFill>
            </a:endParaRPr>
          </a:p>
          <a:p>
            <a:pPr algn="just"/>
            <a:r>
              <a:rPr lang="sl-SI" sz="2000" dirty="0">
                <a:solidFill>
                  <a:schemeClr val="tx2"/>
                </a:solidFill>
              </a:rPr>
              <a:t>1. nujnih tehničnih ukrepov za zagotavljanje nemotenega delovanja omrežij in storitev (npr. izogibanje zgostitvi prometa),</a:t>
            </a:r>
          </a:p>
          <a:p>
            <a:pPr algn="just"/>
            <a:r>
              <a:rPr lang="sl-SI" sz="2000" dirty="0">
                <a:solidFill>
                  <a:schemeClr val="tx2"/>
                </a:solidFill>
              </a:rPr>
              <a:t>2. nujnih ukrepov za ohranjanje celovitosti in varnosti omrežij in storitev (npr. odpravljanje neupravičenega prekomernega zasega prenosnega medija – kanala),</a:t>
            </a:r>
          </a:p>
          <a:p>
            <a:pPr algn="just"/>
            <a:r>
              <a:rPr lang="sl-SI" sz="2000" dirty="0">
                <a:solidFill>
                  <a:schemeClr val="tx2"/>
                </a:solidFill>
              </a:rPr>
              <a:t>3. nujnih ukrepov za omejevanje neželenih komunikacij v skladu s 158. členom tega zakona,</a:t>
            </a:r>
          </a:p>
          <a:p>
            <a:pPr algn="just"/>
            <a:r>
              <a:rPr lang="sl-SI" sz="2000" dirty="0">
                <a:solidFill>
                  <a:schemeClr val="tx2"/>
                </a:solidFill>
              </a:rPr>
              <a:t>4. odločbe sodišča.</a:t>
            </a:r>
          </a:p>
        </p:txBody>
      </p:sp>
      <p:sp>
        <p:nvSpPr>
          <p:cNvPr id="4" name="Ograda številke diapozitiva 3"/>
          <p:cNvSpPr>
            <a:spLocks noGrp="1"/>
          </p:cNvSpPr>
          <p:nvPr>
            <p:ph type="sldNum" sz="quarter" idx="12"/>
          </p:nvPr>
        </p:nvSpPr>
        <p:spPr/>
        <p:txBody>
          <a:bodyPr/>
          <a:lstStyle/>
          <a:p>
            <a:pPr>
              <a:defRPr/>
            </a:pPr>
            <a:fld id="{F977720F-407A-45F3-82B7-240BD20D7741}" type="slidenum">
              <a:rPr lang="en-US" smtClean="0"/>
              <a:pPr>
                <a:defRPr/>
              </a:pPr>
              <a:t>14</a:t>
            </a:fld>
            <a:endParaRPr lang="en-US"/>
          </a:p>
        </p:txBody>
      </p:sp>
    </p:spTree>
    <p:extLst>
      <p:ext uri="{BB962C8B-B14F-4D97-AF65-F5344CB8AC3E}">
        <p14:creationId xmlns:p14="http://schemas.microsoft.com/office/powerpoint/2010/main" val="4078209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278680" y="608053"/>
            <a:ext cx="3512758" cy="553998"/>
          </a:xfrm>
        </p:spPr>
        <p:txBody>
          <a:bodyPr anchor="ctr"/>
          <a:lstStyle/>
          <a:p>
            <a:pPr algn="ctr"/>
            <a:r>
              <a:rPr lang="sl-SI" dirty="0" smtClean="0">
                <a:solidFill>
                  <a:srgbClr val="990000"/>
                </a:solidFill>
                <a:latin typeface="+mj-lt"/>
              </a:rPr>
              <a:t>203. člen ZEKom-1</a:t>
            </a:r>
            <a:endParaRPr lang="sl-SI" dirty="0">
              <a:solidFill>
                <a:srgbClr val="990000"/>
              </a:solidFill>
              <a:latin typeface="+mj-lt"/>
            </a:endParaRPr>
          </a:p>
        </p:txBody>
      </p:sp>
      <p:sp>
        <p:nvSpPr>
          <p:cNvPr id="3" name="PoljeZBesedilom 2"/>
          <p:cNvSpPr txBox="1"/>
          <p:nvPr/>
        </p:nvSpPr>
        <p:spPr>
          <a:xfrm>
            <a:off x="927648" y="1343025"/>
            <a:ext cx="6924675" cy="5286062"/>
          </a:xfrm>
          <a:prstGeom prst="rect">
            <a:avLst/>
          </a:prstGeom>
          <a:noFill/>
        </p:spPr>
        <p:txBody>
          <a:bodyPr wrap="square" rtlCol="0">
            <a:spAutoFit/>
          </a:bodyPr>
          <a:lstStyle/>
          <a:p>
            <a:pPr algn="just"/>
            <a:r>
              <a:rPr lang="sl-SI" sz="1250" dirty="0" smtClean="0">
                <a:solidFill>
                  <a:schemeClr val="tx2"/>
                </a:solidFill>
                <a:latin typeface="+mn-lt"/>
              </a:rPr>
              <a:t>1</a:t>
            </a:r>
            <a:r>
              <a:rPr lang="sl-SI" sz="1250" dirty="0">
                <a:solidFill>
                  <a:schemeClr val="tx2"/>
                </a:solidFill>
                <a:latin typeface="+mn-lt"/>
              </a:rPr>
              <a:t>) Agencija spodbuja ohranitev odprtega in nevtralnega značaja interneta ter možnost dostopa in razširjanja informacij ali uporabe aplikacij in storitev po lastni izbiri končnih uporabnikov.</a:t>
            </a:r>
          </a:p>
          <a:p>
            <a:pPr algn="just"/>
            <a:endParaRPr lang="sl-SI" sz="1250" dirty="0">
              <a:solidFill>
                <a:schemeClr val="tx2"/>
              </a:solidFill>
              <a:latin typeface="+mn-lt"/>
            </a:endParaRPr>
          </a:p>
          <a:p>
            <a:pPr algn="just"/>
            <a:r>
              <a:rPr lang="sl-SI" sz="1250" dirty="0">
                <a:solidFill>
                  <a:schemeClr val="tx2"/>
                </a:solidFill>
                <a:latin typeface="+mn-lt"/>
              </a:rPr>
              <a:t>(2) Agencija mora cilje iz prejšnjega odstavka še posebej upoštevati pri izvajanju svojih pristojnosti iz 3. in 4. točke drugega odstavka 132. člena tega zakona in tretjega ter četrtega odstavka 133. člena tega zakona in pri svojih pristojnostih v zvezi z izvajanjem 2. točke prvega odstavka 129. člena s strani operaterja omrežja in izvajalca storitev dostopa do interneta.</a:t>
            </a:r>
          </a:p>
          <a:p>
            <a:pPr algn="just"/>
            <a:endParaRPr lang="sl-SI" sz="1250" dirty="0">
              <a:solidFill>
                <a:schemeClr val="tx2"/>
              </a:solidFill>
              <a:latin typeface="+mn-lt"/>
            </a:endParaRPr>
          </a:p>
          <a:p>
            <a:pPr algn="just"/>
            <a:r>
              <a:rPr lang="sl-SI" sz="1250" dirty="0">
                <a:solidFill>
                  <a:schemeClr val="tx2"/>
                </a:solidFill>
                <a:latin typeface="+mn-lt"/>
              </a:rPr>
              <a:t>(3) Operaterji omrežij in izvajalci storitev dostopa do interneta si kar najbolj prizadevajo za ohranitev odprtega in nevtralnega značaja interneta, s tem da ne smejo omejevati, zadrževati ali upočasnjevati internetnega prometa na ravni posameznih storitev ali aplikacij ali izvajati ukrepov za njihovo razvrednotenje, razen v primeru:</a:t>
            </a:r>
          </a:p>
          <a:p>
            <a:pPr algn="just"/>
            <a:endParaRPr lang="sl-SI" sz="1250" dirty="0">
              <a:solidFill>
                <a:schemeClr val="tx2"/>
              </a:solidFill>
              <a:latin typeface="+mn-lt"/>
            </a:endParaRPr>
          </a:p>
          <a:p>
            <a:pPr algn="just"/>
            <a:r>
              <a:rPr lang="sl-SI" sz="1250" dirty="0">
                <a:solidFill>
                  <a:schemeClr val="tx2"/>
                </a:solidFill>
                <a:latin typeface="+mn-lt"/>
              </a:rPr>
              <a:t>1. nujnih tehničnih ukrepov za zagotavljanje nemotenega delovanja omrežij in storitev (npr. izogibanje zgostitvi prometa</a:t>
            </a:r>
            <a:r>
              <a:rPr lang="sl-SI" sz="1250" dirty="0" smtClean="0">
                <a:solidFill>
                  <a:schemeClr val="tx2"/>
                </a:solidFill>
                <a:latin typeface="+mn-lt"/>
              </a:rPr>
              <a:t>),</a:t>
            </a:r>
            <a:endParaRPr lang="sl-SI" sz="1250" dirty="0">
              <a:solidFill>
                <a:schemeClr val="tx2"/>
              </a:solidFill>
              <a:latin typeface="+mn-lt"/>
            </a:endParaRPr>
          </a:p>
          <a:p>
            <a:pPr algn="just"/>
            <a:r>
              <a:rPr lang="sl-SI" sz="1250" dirty="0">
                <a:solidFill>
                  <a:schemeClr val="tx2"/>
                </a:solidFill>
                <a:latin typeface="+mn-lt"/>
              </a:rPr>
              <a:t>2. nujnih ukrepov za ohranjanje celovitosti in varnosti omrežij in storitev (npr. odpravljanje neupravičenega prekomernega zasega prenosnega medija – kanala</a:t>
            </a:r>
            <a:r>
              <a:rPr lang="sl-SI" sz="1250" dirty="0" smtClean="0">
                <a:solidFill>
                  <a:schemeClr val="tx2"/>
                </a:solidFill>
                <a:latin typeface="+mn-lt"/>
              </a:rPr>
              <a:t>),</a:t>
            </a:r>
            <a:endParaRPr lang="sl-SI" sz="1250" dirty="0">
              <a:solidFill>
                <a:schemeClr val="tx2"/>
              </a:solidFill>
              <a:latin typeface="+mn-lt"/>
            </a:endParaRPr>
          </a:p>
          <a:p>
            <a:pPr algn="just"/>
            <a:r>
              <a:rPr lang="sl-SI" sz="1250" dirty="0">
                <a:solidFill>
                  <a:schemeClr val="tx2"/>
                </a:solidFill>
                <a:latin typeface="+mn-lt"/>
              </a:rPr>
              <a:t>3. nujnih ukrepov za omejevanje neželenih komunikacij v skladu s 158. členom tega zakona</a:t>
            </a:r>
            <a:r>
              <a:rPr lang="sl-SI" sz="1250" dirty="0" smtClean="0">
                <a:solidFill>
                  <a:schemeClr val="tx2"/>
                </a:solidFill>
                <a:latin typeface="+mn-lt"/>
              </a:rPr>
              <a:t>,</a:t>
            </a:r>
            <a:endParaRPr lang="sl-SI" sz="1250" dirty="0">
              <a:solidFill>
                <a:schemeClr val="tx2"/>
              </a:solidFill>
              <a:latin typeface="+mn-lt"/>
            </a:endParaRPr>
          </a:p>
          <a:p>
            <a:pPr algn="just"/>
            <a:r>
              <a:rPr lang="sl-SI" sz="1250" dirty="0">
                <a:solidFill>
                  <a:schemeClr val="tx2"/>
                </a:solidFill>
                <a:latin typeface="+mn-lt"/>
              </a:rPr>
              <a:t>4. odločbe sodišča.</a:t>
            </a:r>
          </a:p>
          <a:p>
            <a:pPr algn="just"/>
            <a:endParaRPr lang="sl-SI" sz="1250" dirty="0">
              <a:solidFill>
                <a:schemeClr val="tx2"/>
              </a:solidFill>
              <a:latin typeface="+mn-lt"/>
            </a:endParaRPr>
          </a:p>
          <a:p>
            <a:pPr algn="just"/>
            <a:r>
              <a:rPr lang="sl-SI" sz="1250" dirty="0">
                <a:solidFill>
                  <a:schemeClr val="tx2"/>
                </a:solidFill>
                <a:latin typeface="+mn-lt"/>
              </a:rPr>
              <a:t>(4) Ukrepi iz 1., 2. in 3. točke prejšnjega odstavka morajo biti sorazmerni, nediskriminacijski, časovno omejeni in v obsegu, ki je nujno potreben.</a:t>
            </a:r>
          </a:p>
          <a:p>
            <a:pPr algn="just"/>
            <a:endParaRPr lang="sl-SI" sz="1250" dirty="0">
              <a:solidFill>
                <a:schemeClr val="tx2"/>
              </a:solidFill>
              <a:latin typeface="+mn-lt"/>
            </a:endParaRPr>
          </a:p>
          <a:p>
            <a:pPr algn="just"/>
            <a:r>
              <a:rPr lang="sl-SI" sz="1250" dirty="0">
                <a:solidFill>
                  <a:schemeClr val="tx2"/>
                </a:solidFill>
                <a:latin typeface="+mn-lt"/>
              </a:rPr>
              <a:t>(5) Storitve operaterjev omrežij in izvajalcev storitev dostopa do interneta ne smejo temeljiti na storitvah ali aplikacijah, ki so nudene ali se uporabljajo prek storitev dostopa do interneta.</a:t>
            </a:r>
          </a:p>
          <a:p>
            <a:pPr algn="just"/>
            <a:endParaRPr lang="sl-SI" sz="1250" dirty="0">
              <a:solidFill>
                <a:schemeClr val="tx2"/>
              </a:solidFill>
              <a:latin typeface="+mn-lt"/>
            </a:endParaRPr>
          </a:p>
          <a:p>
            <a:pPr algn="just"/>
            <a:r>
              <a:rPr lang="sl-SI" sz="1250" dirty="0">
                <a:solidFill>
                  <a:schemeClr val="tx2"/>
                </a:solidFill>
                <a:latin typeface="+mn-lt"/>
              </a:rPr>
              <a:t>(6) Agencija lahko za izvajanje določb iz tretjega, četrtega in petega odstavka tega člena izda splošni akt</a:t>
            </a:r>
            <a:r>
              <a:rPr lang="sl-SI" sz="1250" dirty="0" smtClean="0">
                <a:solidFill>
                  <a:schemeClr val="tx2"/>
                </a:solidFill>
                <a:latin typeface="+mn-lt"/>
              </a:rPr>
              <a:t>.</a:t>
            </a:r>
            <a:endParaRPr lang="sl-SI" sz="1250" dirty="0">
              <a:solidFill>
                <a:schemeClr val="tx2"/>
              </a:solidFill>
              <a:latin typeface="+mn-lt"/>
            </a:endParaRPr>
          </a:p>
        </p:txBody>
      </p:sp>
      <p:sp>
        <p:nvSpPr>
          <p:cNvPr id="7" name="Pravokoten oblaček 6"/>
          <p:cNvSpPr/>
          <p:nvPr/>
        </p:nvSpPr>
        <p:spPr>
          <a:xfrm>
            <a:off x="1213658" y="1729047"/>
            <a:ext cx="7564582" cy="4422371"/>
          </a:xfrm>
          <a:prstGeom prst="wedgeRectCallout">
            <a:avLst>
              <a:gd name="adj1" fmla="val -19146"/>
              <a:gd name="adj2" fmla="val 49877"/>
            </a:avLst>
          </a:prstGeom>
        </p:spPr>
        <p:style>
          <a:lnRef idx="3">
            <a:schemeClr val="lt1"/>
          </a:lnRef>
          <a:fillRef idx="1">
            <a:schemeClr val="dk1"/>
          </a:fillRef>
          <a:effectRef idx="1">
            <a:schemeClr val="dk1"/>
          </a:effectRef>
          <a:fontRef idx="minor">
            <a:schemeClr val="lt1"/>
          </a:fontRef>
        </p:style>
        <p:txBody>
          <a:bodyPr rtlCol="0" anchor="ctr"/>
          <a:lstStyle/>
          <a:p>
            <a:pPr algn="just"/>
            <a:r>
              <a:rPr lang="sl-SI" sz="2400" dirty="0">
                <a:solidFill>
                  <a:schemeClr val="tx2"/>
                </a:solidFill>
              </a:rPr>
              <a:t>(4) Ukrepi iz 1., 2. in 3. točke prejšnjega odstavka morajo biti sorazmerni, nediskriminacijski, časovno omejeni in v obsegu, ki je nujno potreben.</a:t>
            </a:r>
          </a:p>
          <a:p>
            <a:pPr algn="just"/>
            <a:endParaRPr lang="sl-SI" dirty="0">
              <a:solidFill>
                <a:schemeClr val="tx2"/>
              </a:solidFill>
            </a:endParaRPr>
          </a:p>
          <a:p>
            <a:pPr algn="just"/>
            <a:r>
              <a:rPr lang="sl-SI" sz="2400" dirty="0">
                <a:solidFill>
                  <a:schemeClr val="tx2"/>
                </a:solidFill>
              </a:rPr>
              <a:t>(5) Storitve operaterjev omrežij in izvajalcev storitev dostopa do interneta ne smejo temeljiti na storitvah ali aplikacijah, ki so nudene ali se uporabljajo prek storitev dostopa do interneta.</a:t>
            </a:r>
          </a:p>
          <a:p>
            <a:pPr algn="just"/>
            <a:endParaRPr lang="sl-SI" dirty="0">
              <a:solidFill>
                <a:schemeClr val="tx2"/>
              </a:solidFill>
            </a:endParaRPr>
          </a:p>
          <a:p>
            <a:pPr algn="just"/>
            <a:r>
              <a:rPr lang="sl-SI" sz="2400" dirty="0">
                <a:solidFill>
                  <a:schemeClr val="tx2"/>
                </a:solidFill>
              </a:rPr>
              <a:t>(6) Agencija lahko za izvajanje določb iz tretjega, četrtega in petega odstavka tega člena izda splošni akt.</a:t>
            </a:r>
          </a:p>
        </p:txBody>
      </p:sp>
      <p:sp>
        <p:nvSpPr>
          <p:cNvPr id="4" name="Ograda številke diapozitiva 3"/>
          <p:cNvSpPr>
            <a:spLocks noGrp="1"/>
          </p:cNvSpPr>
          <p:nvPr>
            <p:ph type="sldNum" sz="quarter" idx="12"/>
          </p:nvPr>
        </p:nvSpPr>
        <p:spPr/>
        <p:txBody>
          <a:bodyPr/>
          <a:lstStyle/>
          <a:p>
            <a:pPr>
              <a:defRPr/>
            </a:pPr>
            <a:fld id="{F977720F-407A-45F3-82B7-240BD20D7741}" type="slidenum">
              <a:rPr lang="en-US" smtClean="0"/>
              <a:pPr>
                <a:defRPr/>
              </a:pPr>
              <a:t>15</a:t>
            </a:fld>
            <a:endParaRPr lang="en-US"/>
          </a:p>
        </p:txBody>
      </p:sp>
    </p:spTree>
    <p:extLst>
      <p:ext uri="{BB962C8B-B14F-4D97-AF65-F5344CB8AC3E}">
        <p14:creationId xmlns:p14="http://schemas.microsoft.com/office/powerpoint/2010/main" val="3085446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2797668" y="570648"/>
            <a:ext cx="5857608" cy="1077218"/>
          </a:xfrm>
          <a:prstGeom prst="rect">
            <a:avLst/>
          </a:prstGeom>
          <a:noFill/>
        </p:spPr>
        <p:txBody>
          <a:bodyPr wrap="square" rtlCol="0">
            <a:spAutoFit/>
          </a:bodyPr>
          <a:lstStyle/>
          <a:p>
            <a:pPr algn="ctr"/>
            <a:r>
              <a:rPr lang="sl-SI" sz="3200" b="1" dirty="0" smtClean="0">
                <a:solidFill>
                  <a:srgbClr val="990000"/>
                </a:solidFill>
                <a:latin typeface="+mj-lt"/>
              </a:rPr>
              <a:t>Zakonodajni poskusi poseganja</a:t>
            </a:r>
          </a:p>
          <a:p>
            <a:pPr algn="ctr"/>
            <a:r>
              <a:rPr lang="sl-SI" sz="3200" b="1" dirty="0" smtClean="0">
                <a:solidFill>
                  <a:srgbClr val="990000"/>
                </a:solidFill>
                <a:latin typeface="+mj-lt"/>
              </a:rPr>
              <a:t>v nevtralnost interneta</a:t>
            </a:r>
            <a:endParaRPr lang="sl-SI" sz="3200" b="1" dirty="0">
              <a:solidFill>
                <a:srgbClr val="990000"/>
              </a:solidFill>
              <a:latin typeface="+mj-lt"/>
            </a:endParaRPr>
          </a:p>
        </p:txBody>
      </p:sp>
      <p:graphicFrame>
        <p:nvGraphicFramePr>
          <p:cNvPr id="5" name="Diagram 4"/>
          <p:cNvGraphicFramePr/>
          <p:nvPr>
            <p:extLst>
              <p:ext uri="{D42A27DB-BD31-4B8C-83A1-F6EECF244321}">
                <p14:modId xmlns:p14="http://schemas.microsoft.com/office/powerpoint/2010/main" val="3346548138"/>
              </p:ext>
            </p:extLst>
          </p:nvPr>
        </p:nvGraphicFramePr>
        <p:xfrm>
          <a:off x="1219199" y="1883152"/>
          <a:ext cx="6981825" cy="4390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Raven puščični konektor 6"/>
          <p:cNvCxnSpPr/>
          <p:nvPr/>
        </p:nvCxnSpPr>
        <p:spPr>
          <a:xfrm>
            <a:off x="3627350" y="5969000"/>
            <a:ext cx="266700"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 name="Ograda številke diapozitiva 1"/>
          <p:cNvSpPr>
            <a:spLocks noGrp="1"/>
          </p:cNvSpPr>
          <p:nvPr>
            <p:ph type="sldNum" sz="quarter" idx="12"/>
          </p:nvPr>
        </p:nvSpPr>
        <p:spPr/>
        <p:txBody>
          <a:bodyPr/>
          <a:lstStyle/>
          <a:p>
            <a:pPr>
              <a:defRPr/>
            </a:pPr>
            <a:fld id="{F977720F-407A-45F3-82B7-240BD20D7741}" type="slidenum">
              <a:rPr lang="en-US" smtClean="0"/>
              <a:pPr>
                <a:defRPr/>
              </a:pPr>
              <a:t>16</a:t>
            </a:fld>
            <a:endParaRPr lang="en-US"/>
          </a:p>
        </p:txBody>
      </p:sp>
    </p:spTree>
    <p:extLst>
      <p:ext uri="{BB962C8B-B14F-4D97-AF65-F5344CB8AC3E}">
        <p14:creationId xmlns:p14="http://schemas.microsoft.com/office/powerpoint/2010/main" val="897876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1563989" y="1058063"/>
            <a:ext cx="6386748" cy="553998"/>
          </a:xfrm>
        </p:spPr>
        <p:txBody>
          <a:bodyPr/>
          <a:lstStyle/>
          <a:p>
            <a:r>
              <a:rPr lang="sl-SI" dirty="0" smtClean="0">
                <a:solidFill>
                  <a:srgbClr val="990000"/>
                </a:solidFill>
              </a:rPr>
              <a:t>Prihodnost nevtralnosti interneta</a:t>
            </a:r>
            <a:endParaRPr lang="sl-SI" dirty="0">
              <a:solidFill>
                <a:srgbClr val="990000"/>
              </a:solidFill>
            </a:endParaRPr>
          </a:p>
        </p:txBody>
      </p:sp>
      <p:sp>
        <p:nvSpPr>
          <p:cNvPr id="12" name="Pravokotnik 11"/>
          <p:cNvSpPr/>
          <p:nvPr/>
        </p:nvSpPr>
        <p:spPr>
          <a:xfrm>
            <a:off x="598514" y="1878674"/>
            <a:ext cx="8013469" cy="4538751"/>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t"/>
          <a:lstStyle/>
          <a:p>
            <a:endParaRPr lang="sl-SI" sz="1400" dirty="0">
              <a:solidFill>
                <a:schemeClr val="tx2"/>
              </a:solidFill>
            </a:endParaRPr>
          </a:p>
          <a:p>
            <a:pPr marL="342900" indent="-342900">
              <a:buFontTx/>
              <a:buChar char="-"/>
            </a:pPr>
            <a:r>
              <a:rPr lang="sl-SI" sz="2800" dirty="0" smtClean="0">
                <a:solidFill>
                  <a:schemeClr val="tx2"/>
                </a:solidFill>
              </a:rPr>
              <a:t>Razprava ni končana</a:t>
            </a:r>
          </a:p>
          <a:p>
            <a:pPr marL="342900" indent="-342900">
              <a:buFontTx/>
              <a:buChar char="-"/>
            </a:pPr>
            <a:endParaRPr lang="sl-SI" sz="1100" dirty="0">
              <a:solidFill>
                <a:schemeClr val="tx2"/>
              </a:solidFill>
            </a:endParaRPr>
          </a:p>
          <a:p>
            <a:pPr marL="342900" indent="-342900">
              <a:buFontTx/>
              <a:buChar char="-"/>
            </a:pPr>
            <a:r>
              <a:rPr lang="sl-SI" sz="2800" dirty="0" smtClean="0">
                <a:solidFill>
                  <a:schemeClr val="tx2"/>
                </a:solidFill>
              </a:rPr>
              <a:t>Nevtralnost </a:t>
            </a:r>
            <a:r>
              <a:rPr lang="sl-SI" sz="2800" dirty="0">
                <a:solidFill>
                  <a:schemeClr val="tx2"/>
                </a:solidFill>
              </a:rPr>
              <a:t>interneta </a:t>
            </a:r>
            <a:r>
              <a:rPr lang="sl-SI" sz="2800" dirty="0" smtClean="0">
                <a:solidFill>
                  <a:schemeClr val="tx2"/>
                </a:solidFill>
              </a:rPr>
              <a:t>v  </a:t>
            </a:r>
            <a:r>
              <a:rPr lang="sl-SI" sz="2800" dirty="0">
                <a:solidFill>
                  <a:schemeClr val="tx2"/>
                </a:solidFill>
              </a:rPr>
              <a:t>okolju prihodnjega interneta odpira nova, še kompleksnejša </a:t>
            </a:r>
            <a:r>
              <a:rPr lang="sl-SI" sz="2800" dirty="0" smtClean="0">
                <a:solidFill>
                  <a:schemeClr val="tx2"/>
                </a:solidFill>
              </a:rPr>
              <a:t>vprašanja</a:t>
            </a:r>
            <a:endParaRPr lang="sl-SI" sz="2800" dirty="0">
              <a:solidFill>
                <a:schemeClr val="tx2"/>
              </a:solidFill>
            </a:endParaRPr>
          </a:p>
          <a:p>
            <a:pPr marL="342900" indent="-342900">
              <a:buFontTx/>
              <a:buChar char="-"/>
            </a:pPr>
            <a:endParaRPr lang="sl-SI" sz="1100" dirty="0">
              <a:solidFill>
                <a:schemeClr val="tx2"/>
              </a:solidFill>
            </a:endParaRPr>
          </a:p>
          <a:p>
            <a:pPr marL="342900" indent="-342900">
              <a:buFontTx/>
              <a:buChar char="-"/>
            </a:pPr>
            <a:r>
              <a:rPr lang="sl-SI" sz="2800" dirty="0" smtClean="0">
                <a:solidFill>
                  <a:schemeClr val="tx2"/>
                </a:solidFill>
              </a:rPr>
              <a:t>Zaostritev konfrontacije interesov argumentov za in proti</a:t>
            </a:r>
          </a:p>
          <a:p>
            <a:pPr marL="342900" indent="-342900">
              <a:buFontTx/>
              <a:buChar char="-"/>
            </a:pPr>
            <a:endParaRPr lang="sl-SI" sz="1100" dirty="0">
              <a:solidFill>
                <a:schemeClr val="tx2"/>
              </a:solidFill>
            </a:endParaRPr>
          </a:p>
          <a:p>
            <a:pPr marL="342900" indent="-342900">
              <a:buFontTx/>
              <a:buChar char="-"/>
            </a:pPr>
            <a:r>
              <a:rPr lang="sl-SI" sz="2800" dirty="0" smtClean="0">
                <a:solidFill>
                  <a:schemeClr val="tx2"/>
                </a:solidFill>
              </a:rPr>
              <a:t>Končna rešitev ne obstaja</a:t>
            </a:r>
          </a:p>
          <a:p>
            <a:pPr marL="342900" indent="-342900">
              <a:buFontTx/>
              <a:buChar char="-"/>
            </a:pPr>
            <a:endParaRPr lang="sl-SI" sz="1100" dirty="0">
              <a:solidFill>
                <a:schemeClr val="tx2"/>
              </a:solidFill>
            </a:endParaRPr>
          </a:p>
          <a:p>
            <a:pPr marL="342900" indent="-342900">
              <a:buFontTx/>
              <a:buChar char="-"/>
            </a:pPr>
            <a:r>
              <a:rPr lang="sl-SI" sz="2800" dirty="0" smtClean="0">
                <a:solidFill>
                  <a:schemeClr val="tx2"/>
                </a:solidFill>
              </a:rPr>
              <a:t>Varovanje izvornih načel interneta tudi v prihodnje</a:t>
            </a:r>
          </a:p>
          <a:p>
            <a:pPr marL="342900" indent="-342900">
              <a:buFontTx/>
              <a:buChar char="-"/>
            </a:pPr>
            <a:endParaRPr lang="sl-SI" sz="2400" dirty="0">
              <a:solidFill>
                <a:schemeClr val="tx2"/>
              </a:solidFill>
            </a:endParaRPr>
          </a:p>
          <a:p>
            <a:pPr marL="342900" indent="-342900">
              <a:buFontTx/>
              <a:buChar char="-"/>
            </a:pPr>
            <a:endParaRPr lang="sl-SI" sz="2400" dirty="0">
              <a:solidFill>
                <a:schemeClr val="tx2"/>
              </a:solidFill>
            </a:endParaRPr>
          </a:p>
        </p:txBody>
      </p:sp>
    </p:spTree>
    <p:extLst>
      <p:ext uri="{BB962C8B-B14F-4D97-AF65-F5344CB8AC3E}">
        <p14:creationId xmlns:p14="http://schemas.microsoft.com/office/powerpoint/2010/main" val="3803206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3483706" y="5683170"/>
            <a:ext cx="5498248" cy="492443"/>
          </a:xfrm>
        </p:spPr>
        <p:txBody>
          <a:bodyPr wrap="square"/>
          <a:lstStyle/>
          <a:p>
            <a:pPr algn="ctr" eaLnBrk="1" hangingPunct="1"/>
            <a:r>
              <a:rPr lang="sl-SI" sz="3200" b="0" dirty="0">
                <a:solidFill>
                  <a:schemeClr val="tx2"/>
                </a:solidFill>
                <a:latin typeface="Calibri" pitchFamily="34" charset="0"/>
                <a:cs typeface="Arial" charset="0"/>
              </a:rPr>
              <a:t>Hvala za </a:t>
            </a:r>
            <a:r>
              <a:rPr lang="sl-SI" sz="3200" b="0" smtClean="0">
                <a:solidFill>
                  <a:schemeClr val="tx2"/>
                </a:solidFill>
                <a:latin typeface="Calibri" pitchFamily="34" charset="0"/>
                <a:cs typeface="Arial" charset="0"/>
              </a:rPr>
              <a:t>pozornost!</a:t>
            </a:r>
            <a:endParaRPr lang="en-US" sz="2800" b="0" dirty="0" smtClean="0">
              <a:solidFill>
                <a:schemeClr val="tx2"/>
              </a:solidFill>
              <a:latin typeface="Calibri" pitchFamily="34" charset="0"/>
              <a:cs typeface="Arial" charset="0"/>
            </a:endParaRPr>
          </a:p>
        </p:txBody>
      </p:sp>
      <p:sp>
        <p:nvSpPr>
          <p:cNvPr id="2" name="Ograda številke diapozitiva 1"/>
          <p:cNvSpPr>
            <a:spLocks noGrp="1"/>
          </p:cNvSpPr>
          <p:nvPr>
            <p:ph type="sldNum" sz="quarter" idx="12"/>
          </p:nvPr>
        </p:nvSpPr>
        <p:spPr/>
        <p:txBody>
          <a:bodyPr/>
          <a:lstStyle/>
          <a:p>
            <a:pPr>
              <a:defRPr/>
            </a:pPr>
            <a:fld id="{F977720F-407A-45F3-82B7-240BD20D7741}"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972000" y="1333500"/>
            <a:ext cx="7095675" cy="369332"/>
          </a:xfrm>
          <a:prstGeom prst="rect">
            <a:avLst/>
          </a:prstGeom>
          <a:noFill/>
        </p:spPr>
        <p:txBody>
          <a:bodyPr wrap="square" rtlCol="0" anchor="ctr">
            <a:spAutoFit/>
          </a:bodyPr>
          <a:lstStyle/>
          <a:p>
            <a:pPr algn="ctr"/>
            <a:endParaRPr lang="sl-SI" b="1" dirty="0">
              <a:solidFill>
                <a:schemeClr val="tx2"/>
              </a:solidFill>
            </a:endParaRPr>
          </a:p>
        </p:txBody>
      </p:sp>
      <p:graphicFrame>
        <p:nvGraphicFramePr>
          <p:cNvPr id="6" name="Diagram 5"/>
          <p:cNvGraphicFramePr/>
          <p:nvPr>
            <p:extLst>
              <p:ext uri="{D42A27DB-BD31-4B8C-83A1-F6EECF244321}">
                <p14:modId xmlns:p14="http://schemas.microsoft.com/office/powerpoint/2010/main" val="2459799017"/>
              </p:ext>
            </p:extLst>
          </p:nvPr>
        </p:nvGraphicFramePr>
        <p:xfrm>
          <a:off x="1168399" y="1333500"/>
          <a:ext cx="6899275"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grada številke diapozitiva 3"/>
          <p:cNvSpPr>
            <a:spLocks noGrp="1"/>
          </p:cNvSpPr>
          <p:nvPr>
            <p:ph type="sldNum" sz="quarter" idx="12"/>
          </p:nvPr>
        </p:nvSpPr>
        <p:spPr/>
        <p:txBody>
          <a:bodyPr/>
          <a:lstStyle/>
          <a:p>
            <a:pPr>
              <a:defRPr/>
            </a:pPr>
            <a:fld id="{F977720F-407A-45F3-82B7-240BD20D7741}" type="slidenum">
              <a:rPr lang="en-US" smtClean="0"/>
              <a:pPr>
                <a:defRPr/>
              </a:pPr>
              <a:t>2</a:t>
            </a:fld>
            <a:endParaRPr lang="en-US"/>
          </a:p>
        </p:txBody>
      </p:sp>
    </p:spTree>
    <p:extLst>
      <p:ext uri="{BB962C8B-B14F-4D97-AF65-F5344CB8AC3E}">
        <p14:creationId xmlns:p14="http://schemas.microsoft.com/office/powerpoint/2010/main" val="436604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972000" y="1333500"/>
            <a:ext cx="7095675" cy="369332"/>
          </a:xfrm>
          <a:prstGeom prst="rect">
            <a:avLst/>
          </a:prstGeom>
          <a:noFill/>
        </p:spPr>
        <p:txBody>
          <a:bodyPr wrap="square" rtlCol="0" anchor="ctr">
            <a:spAutoFit/>
          </a:bodyPr>
          <a:lstStyle/>
          <a:p>
            <a:pPr algn="ctr"/>
            <a:endParaRPr lang="sl-SI" b="1" dirty="0">
              <a:solidFill>
                <a:schemeClr val="tx2"/>
              </a:solidFill>
            </a:endParaRPr>
          </a:p>
        </p:txBody>
      </p:sp>
      <p:graphicFrame>
        <p:nvGraphicFramePr>
          <p:cNvPr id="6" name="Diagram 5"/>
          <p:cNvGraphicFramePr/>
          <p:nvPr/>
        </p:nvGraphicFramePr>
        <p:xfrm>
          <a:off x="1168399" y="1333500"/>
          <a:ext cx="6899275"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grada številke diapozitiva 1"/>
          <p:cNvSpPr>
            <a:spLocks noGrp="1"/>
          </p:cNvSpPr>
          <p:nvPr>
            <p:ph type="sldNum" sz="quarter" idx="12"/>
          </p:nvPr>
        </p:nvSpPr>
        <p:spPr/>
        <p:txBody>
          <a:bodyPr/>
          <a:lstStyle/>
          <a:p>
            <a:pPr>
              <a:defRPr/>
            </a:pPr>
            <a:fld id="{F977720F-407A-45F3-82B7-240BD20D7741}" type="slidenum">
              <a:rPr lang="en-US" smtClean="0"/>
              <a:pPr>
                <a:defRPr/>
              </a:pPr>
              <a:t>3</a:t>
            </a:fld>
            <a:endParaRPr lang="en-US"/>
          </a:p>
        </p:txBody>
      </p:sp>
    </p:spTree>
    <p:extLst>
      <p:ext uri="{BB962C8B-B14F-4D97-AF65-F5344CB8AC3E}">
        <p14:creationId xmlns:p14="http://schemas.microsoft.com/office/powerpoint/2010/main" val="436604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oljeZBesedilom 12"/>
          <p:cNvSpPr txBox="1"/>
          <p:nvPr/>
        </p:nvSpPr>
        <p:spPr>
          <a:xfrm>
            <a:off x="698300" y="927250"/>
            <a:ext cx="8135560" cy="646331"/>
          </a:xfrm>
          <a:prstGeom prst="rect">
            <a:avLst/>
          </a:prstGeom>
          <a:noFill/>
        </p:spPr>
        <p:txBody>
          <a:bodyPr wrap="none" rtlCol="0">
            <a:spAutoFit/>
          </a:bodyPr>
          <a:lstStyle/>
          <a:p>
            <a:r>
              <a:rPr lang="sl-SI" sz="3600" smtClean="0">
                <a:solidFill>
                  <a:srgbClr val="C00000"/>
                </a:solidFill>
              </a:rPr>
              <a:t>Realnost: blokiranje internetnih storitev</a:t>
            </a:r>
            <a:endParaRPr lang="sl-SI" sz="3600">
              <a:solidFill>
                <a:srgbClr val="C00000"/>
              </a:solidFill>
            </a:endParaRPr>
          </a:p>
        </p:txBody>
      </p:sp>
      <p:sp>
        <p:nvSpPr>
          <p:cNvPr id="17" name="Pravokotnik 16"/>
          <p:cNvSpPr/>
          <p:nvPr/>
        </p:nvSpPr>
        <p:spPr>
          <a:xfrm>
            <a:off x="1327237" y="3194619"/>
            <a:ext cx="663615" cy="354185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PoljeZBesedilom 18"/>
          <p:cNvSpPr txBox="1"/>
          <p:nvPr/>
        </p:nvSpPr>
        <p:spPr>
          <a:xfrm>
            <a:off x="698300" y="1573581"/>
            <a:ext cx="5401558" cy="830997"/>
          </a:xfrm>
          <a:prstGeom prst="rect">
            <a:avLst/>
          </a:prstGeom>
          <a:noFill/>
        </p:spPr>
        <p:txBody>
          <a:bodyPr wrap="square" rtlCol="0">
            <a:spAutoFit/>
          </a:bodyPr>
          <a:lstStyle/>
          <a:p>
            <a:r>
              <a:rPr lang="sl-SI" sz="2400" smtClean="0">
                <a:solidFill>
                  <a:schemeClr val="tx2"/>
                </a:solidFill>
                <a:latin typeface="+mn-lt"/>
              </a:rPr>
              <a:t>Internetni uporabniki so trenutno soočeni</a:t>
            </a:r>
          </a:p>
          <a:p>
            <a:r>
              <a:rPr lang="sl-SI" sz="2400" smtClean="0">
                <a:solidFill>
                  <a:schemeClr val="tx2"/>
                </a:solidFill>
                <a:latin typeface="+mn-lt"/>
              </a:rPr>
              <a:t>z omejitvami</a:t>
            </a:r>
            <a:endParaRPr lang="sl-SI" sz="2400" dirty="0" smtClean="0">
              <a:solidFill>
                <a:schemeClr val="tx2"/>
              </a:solidFill>
              <a:latin typeface="+mn-lt"/>
            </a:endParaRPr>
          </a:p>
        </p:txBody>
      </p:sp>
      <p:sp>
        <p:nvSpPr>
          <p:cNvPr id="20" name="Pravokotnik 19"/>
          <p:cNvSpPr/>
          <p:nvPr/>
        </p:nvSpPr>
        <p:spPr>
          <a:xfrm>
            <a:off x="3179237" y="4641455"/>
            <a:ext cx="663615" cy="209501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2" name="Pravokotnik 21"/>
          <p:cNvSpPr/>
          <p:nvPr/>
        </p:nvSpPr>
        <p:spPr>
          <a:xfrm>
            <a:off x="7070362" y="6539703"/>
            <a:ext cx="663615" cy="1986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 name="Pravokotnik 22"/>
          <p:cNvSpPr/>
          <p:nvPr/>
        </p:nvSpPr>
        <p:spPr>
          <a:xfrm>
            <a:off x="5160487" y="4643380"/>
            <a:ext cx="663615" cy="209501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4" name="PoljeZBesedilom 23"/>
          <p:cNvSpPr txBox="1"/>
          <p:nvPr/>
        </p:nvSpPr>
        <p:spPr>
          <a:xfrm>
            <a:off x="1327237" y="2650605"/>
            <a:ext cx="752129" cy="523220"/>
          </a:xfrm>
          <a:prstGeom prst="rect">
            <a:avLst/>
          </a:prstGeom>
          <a:noFill/>
        </p:spPr>
        <p:txBody>
          <a:bodyPr wrap="none" rtlCol="0">
            <a:spAutoFit/>
          </a:bodyPr>
          <a:lstStyle/>
          <a:p>
            <a:r>
              <a:rPr lang="sl-SI" sz="1400" b="1" smtClean="0">
                <a:solidFill>
                  <a:schemeClr val="tx2"/>
                </a:solidFill>
              </a:rPr>
              <a:t>36 %</a:t>
            </a:r>
          </a:p>
          <a:p>
            <a:r>
              <a:rPr lang="sl-SI" sz="1400" b="1" smtClean="0">
                <a:solidFill>
                  <a:schemeClr val="tx2"/>
                </a:solidFill>
              </a:rPr>
              <a:t>76 mio</a:t>
            </a:r>
            <a:endParaRPr lang="sl-SI" sz="1400" b="1">
              <a:solidFill>
                <a:schemeClr val="tx2"/>
              </a:solidFill>
            </a:endParaRPr>
          </a:p>
        </p:txBody>
      </p:sp>
      <p:sp>
        <p:nvSpPr>
          <p:cNvPr id="26" name="PoljeZBesedilom 25"/>
          <p:cNvSpPr txBox="1"/>
          <p:nvPr/>
        </p:nvSpPr>
        <p:spPr>
          <a:xfrm>
            <a:off x="3137023" y="4118235"/>
            <a:ext cx="752129" cy="523220"/>
          </a:xfrm>
          <a:prstGeom prst="rect">
            <a:avLst/>
          </a:prstGeom>
          <a:noFill/>
        </p:spPr>
        <p:txBody>
          <a:bodyPr wrap="none" rtlCol="0">
            <a:spAutoFit/>
          </a:bodyPr>
          <a:lstStyle/>
          <a:p>
            <a:r>
              <a:rPr lang="sl-SI" sz="1400" b="1" smtClean="0">
                <a:solidFill>
                  <a:schemeClr val="tx2"/>
                </a:solidFill>
              </a:rPr>
              <a:t>21 %</a:t>
            </a:r>
          </a:p>
          <a:p>
            <a:r>
              <a:rPr lang="sl-SI" sz="1400" b="1" smtClean="0">
                <a:solidFill>
                  <a:schemeClr val="tx2"/>
                </a:solidFill>
              </a:rPr>
              <a:t>44 mio</a:t>
            </a:r>
            <a:endParaRPr lang="sl-SI" sz="1400" b="1">
              <a:solidFill>
                <a:schemeClr val="tx2"/>
              </a:solidFill>
            </a:endParaRPr>
          </a:p>
        </p:txBody>
      </p:sp>
      <p:sp>
        <p:nvSpPr>
          <p:cNvPr id="27" name="PoljeZBesedilom 26"/>
          <p:cNvSpPr txBox="1"/>
          <p:nvPr/>
        </p:nvSpPr>
        <p:spPr>
          <a:xfrm>
            <a:off x="5129848" y="4120160"/>
            <a:ext cx="752129" cy="523220"/>
          </a:xfrm>
          <a:prstGeom prst="rect">
            <a:avLst/>
          </a:prstGeom>
          <a:noFill/>
        </p:spPr>
        <p:txBody>
          <a:bodyPr wrap="none" rtlCol="0">
            <a:spAutoFit/>
          </a:bodyPr>
          <a:lstStyle/>
          <a:p>
            <a:r>
              <a:rPr lang="sl-SI" sz="1400" b="1" smtClean="0">
                <a:solidFill>
                  <a:schemeClr val="tx2"/>
                </a:solidFill>
              </a:rPr>
              <a:t>21 %</a:t>
            </a:r>
          </a:p>
          <a:p>
            <a:r>
              <a:rPr lang="sl-SI" sz="1400" b="1" smtClean="0">
                <a:solidFill>
                  <a:schemeClr val="tx2"/>
                </a:solidFill>
              </a:rPr>
              <a:t>31 mio</a:t>
            </a:r>
            <a:endParaRPr lang="sl-SI" sz="1400" b="1">
              <a:solidFill>
                <a:schemeClr val="tx2"/>
              </a:solidFill>
            </a:endParaRPr>
          </a:p>
        </p:txBody>
      </p:sp>
      <p:sp>
        <p:nvSpPr>
          <p:cNvPr id="28" name="PoljeZBesedilom 27"/>
          <p:cNvSpPr txBox="1"/>
          <p:nvPr/>
        </p:nvSpPr>
        <p:spPr>
          <a:xfrm>
            <a:off x="7143898" y="6178533"/>
            <a:ext cx="494046" cy="307777"/>
          </a:xfrm>
          <a:prstGeom prst="rect">
            <a:avLst/>
          </a:prstGeom>
          <a:noFill/>
        </p:spPr>
        <p:txBody>
          <a:bodyPr wrap="none" rtlCol="0">
            <a:spAutoFit/>
          </a:bodyPr>
          <a:lstStyle/>
          <a:p>
            <a:r>
              <a:rPr lang="sl-SI" sz="1400" b="1" smtClean="0">
                <a:solidFill>
                  <a:schemeClr val="tx2"/>
                </a:solidFill>
              </a:rPr>
              <a:t>2 %</a:t>
            </a:r>
          </a:p>
        </p:txBody>
      </p:sp>
      <p:sp>
        <p:nvSpPr>
          <p:cNvPr id="29" name="PoljeZBesedilom 28"/>
          <p:cNvSpPr txBox="1"/>
          <p:nvPr/>
        </p:nvSpPr>
        <p:spPr>
          <a:xfrm rot="10800000">
            <a:off x="1446799" y="4490983"/>
            <a:ext cx="400110" cy="2129737"/>
          </a:xfrm>
          <a:prstGeom prst="rect">
            <a:avLst/>
          </a:prstGeom>
          <a:noFill/>
        </p:spPr>
        <p:txBody>
          <a:bodyPr vert="eaVert" wrap="square" rtlCol="0">
            <a:spAutoFit/>
          </a:bodyPr>
          <a:lstStyle/>
          <a:p>
            <a:r>
              <a:rPr lang="sl-SI" sz="1400" smtClean="0">
                <a:solidFill>
                  <a:schemeClr val="tx2"/>
                </a:solidFill>
              </a:rPr>
              <a:t>P2P  (mobilna omrežja) </a:t>
            </a:r>
            <a:endParaRPr lang="sl-SI" sz="1400">
              <a:solidFill>
                <a:schemeClr val="tx2"/>
              </a:solidFill>
            </a:endParaRPr>
          </a:p>
        </p:txBody>
      </p:sp>
      <p:sp>
        <p:nvSpPr>
          <p:cNvPr id="30" name="PoljeZBesedilom 29"/>
          <p:cNvSpPr txBox="1"/>
          <p:nvPr/>
        </p:nvSpPr>
        <p:spPr>
          <a:xfrm rot="10800000">
            <a:off x="3277574" y="4757199"/>
            <a:ext cx="400110" cy="1946471"/>
          </a:xfrm>
          <a:prstGeom prst="rect">
            <a:avLst/>
          </a:prstGeom>
          <a:noFill/>
        </p:spPr>
        <p:txBody>
          <a:bodyPr vert="eaVert" wrap="square" rtlCol="0">
            <a:spAutoFit/>
          </a:bodyPr>
          <a:lstStyle/>
          <a:p>
            <a:r>
              <a:rPr lang="sl-SI" sz="1400" smtClean="0">
                <a:solidFill>
                  <a:schemeClr val="tx2"/>
                </a:solidFill>
              </a:rPr>
              <a:t>VoIP (mobilna omrežja) </a:t>
            </a:r>
            <a:endParaRPr lang="sl-SI" sz="1400">
              <a:solidFill>
                <a:schemeClr val="tx2"/>
              </a:solidFill>
            </a:endParaRPr>
          </a:p>
        </p:txBody>
      </p:sp>
      <p:sp>
        <p:nvSpPr>
          <p:cNvPr id="31" name="PoljeZBesedilom 30"/>
          <p:cNvSpPr txBox="1"/>
          <p:nvPr/>
        </p:nvSpPr>
        <p:spPr>
          <a:xfrm rot="10800000">
            <a:off x="5270399" y="4747549"/>
            <a:ext cx="400110" cy="1946471"/>
          </a:xfrm>
          <a:prstGeom prst="rect">
            <a:avLst/>
          </a:prstGeom>
          <a:noFill/>
        </p:spPr>
        <p:txBody>
          <a:bodyPr vert="eaVert" wrap="square" rtlCol="0">
            <a:spAutoFit/>
          </a:bodyPr>
          <a:lstStyle/>
          <a:p>
            <a:r>
              <a:rPr lang="sl-SI" sz="1400" smtClean="0">
                <a:solidFill>
                  <a:schemeClr val="tx2"/>
                </a:solidFill>
              </a:rPr>
              <a:t>P2P   (fiksna omrežja) </a:t>
            </a:r>
            <a:endParaRPr lang="sl-SI" sz="1400">
              <a:solidFill>
                <a:schemeClr val="tx2"/>
              </a:solidFill>
            </a:endParaRPr>
          </a:p>
        </p:txBody>
      </p:sp>
      <p:sp>
        <p:nvSpPr>
          <p:cNvPr id="32" name="PoljeZBesedilom 31"/>
          <p:cNvSpPr txBox="1"/>
          <p:nvPr/>
        </p:nvSpPr>
        <p:spPr>
          <a:xfrm>
            <a:off x="6306856" y="1870268"/>
            <a:ext cx="2662176" cy="1569660"/>
          </a:xfrm>
          <a:prstGeom prst="rect">
            <a:avLst/>
          </a:prstGeom>
          <a:noFill/>
        </p:spPr>
        <p:txBody>
          <a:bodyPr wrap="square" rtlCol="0">
            <a:spAutoFit/>
          </a:bodyPr>
          <a:lstStyle/>
          <a:p>
            <a:r>
              <a:rPr lang="sl-SI" sz="2400" smtClean="0">
                <a:solidFill>
                  <a:schemeClr val="tx2"/>
                </a:solidFill>
                <a:latin typeface="+mj-lt"/>
              </a:rPr>
              <a:t>Operaterji z objavljenimi jasnimi informacijami o omejitvah</a:t>
            </a:r>
            <a:endParaRPr lang="sl-SI" sz="2400">
              <a:solidFill>
                <a:schemeClr val="tx2"/>
              </a:solidFill>
              <a:latin typeface="+mj-lt"/>
            </a:endParaRPr>
          </a:p>
        </p:txBody>
      </p:sp>
      <p:sp>
        <p:nvSpPr>
          <p:cNvPr id="33" name="Puščica dol 32"/>
          <p:cNvSpPr/>
          <p:nvPr/>
        </p:nvSpPr>
        <p:spPr>
          <a:xfrm>
            <a:off x="1550974" y="2349666"/>
            <a:ext cx="219919" cy="3009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4" name="Puščica dol 33"/>
          <p:cNvSpPr/>
          <p:nvPr/>
        </p:nvSpPr>
        <p:spPr>
          <a:xfrm>
            <a:off x="3381749" y="2351591"/>
            <a:ext cx="219919" cy="17666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5" name="Puščica dol 34"/>
          <p:cNvSpPr/>
          <p:nvPr/>
        </p:nvSpPr>
        <p:spPr>
          <a:xfrm>
            <a:off x="5334444" y="2353516"/>
            <a:ext cx="219919" cy="17666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6" name="Puščica dol 35"/>
          <p:cNvSpPr/>
          <p:nvPr/>
        </p:nvSpPr>
        <p:spPr>
          <a:xfrm>
            <a:off x="7276256" y="3549650"/>
            <a:ext cx="219919" cy="2628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Ograda številke diapozitiva 1"/>
          <p:cNvSpPr>
            <a:spLocks noGrp="1"/>
          </p:cNvSpPr>
          <p:nvPr>
            <p:ph type="sldNum" sz="quarter" idx="12"/>
          </p:nvPr>
        </p:nvSpPr>
        <p:spPr/>
        <p:txBody>
          <a:bodyPr/>
          <a:lstStyle/>
          <a:p>
            <a:pPr>
              <a:defRPr/>
            </a:pPr>
            <a:fld id="{F977720F-407A-45F3-82B7-240BD20D7741}" type="slidenum">
              <a:rPr lang="en-US" smtClean="0"/>
              <a:pPr>
                <a:defRPr/>
              </a:pPr>
              <a:t>4</a:t>
            </a:fld>
            <a:endParaRPr lang="en-US"/>
          </a:p>
        </p:txBody>
      </p:sp>
    </p:spTree>
    <p:extLst>
      <p:ext uri="{BB962C8B-B14F-4D97-AF65-F5344CB8AC3E}">
        <p14:creationId xmlns:p14="http://schemas.microsoft.com/office/powerpoint/2010/main" val="1798002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3259785" y="293294"/>
            <a:ext cx="5391797" cy="553998"/>
          </a:xfrm>
        </p:spPr>
        <p:txBody>
          <a:bodyPr/>
          <a:lstStyle/>
          <a:p>
            <a:r>
              <a:rPr lang="sl-SI" dirty="0" smtClean="0">
                <a:solidFill>
                  <a:srgbClr val="990000"/>
                </a:solidFill>
              </a:rPr>
              <a:t>NEVTRALNOST INTERNETA ?</a:t>
            </a:r>
            <a:endParaRPr lang="sl-SI" dirty="0">
              <a:solidFill>
                <a:srgbClr val="990000"/>
              </a:solidFill>
            </a:endParaRPr>
          </a:p>
        </p:txBody>
      </p:sp>
      <p:sp>
        <p:nvSpPr>
          <p:cNvPr id="4" name="Ograda vsebine 3"/>
          <p:cNvSpPr>
            <a:spLocks noGrp="1"/>
          </p:cNvSpPr>
          <p:nvPr>
            <p:ph sz="half" idx="1"/>
          </p:nvPr>
        </p:nvSpPr>
        <p:spPr>
          <a:xfrm rot="21062259">
            <a:off x="374225" y="4385431"/>
            <a:ext cx="3312000" cy="2060653"/>
          </a:xfrm>
        </p:spPr>
        <p:style>
          <a:lnRef idx="0">
            <a:schemeClr val="accent2"/>
          </a:lnRef>
          <a:fillRef idx="3">
            <a:schemeClr val="accent2"/>
          </a:fillRef>
          <a:effectRef idx="3">
            <a:schemeClr val="accent2"/>
          </a:effectRef>
          <a:fontRef idx="minor">
            <a:schemeClr val="lt1"/>
          </a:fontRef>
        </p:style>
        <p:txBody>
          <a:bodyPr lIns="36000" rIns="36000"/>
          <a:lstStyle/>
          <a:p>
            <a:pPr marL="0" indent="0">
              <a:buNone/>
            </a:pPr>
            <a:r>
              <a:rPr lang="sl-SI" sz="2400" dirty="0" smtClean="0"/>
              <a:t>Pod vprašajem so kreativnost, inovativnost ter svoboden in odprt tržni prostor.</a:t>
            </a:r>
          </a:p>
          <a:p>
            <a:pPr marL="0" indent="0">
              <a:buNone/>
            </a:pPr>
            <a:r>
              <a:rPr lang="sl-SI" sz="2400" dirty="0" smtClean="0"/>
              <a:t>Eric Schmidt, Google CEO</a:t>
            </a:r>
            <a:endParaRPr lang="sl-SI" sz="2400" dirty="0"/>
          </a:p>
        </p:txBody>
      </p:sp>
      <p:sp>
        <p:nvSpPr>
          <p:cNvPr id="5" name="Ograda vsebine 4"/>
          <p:cNvSpPr>
            <a:spLocks noGrp="1"/>
          </p:cNvSpPr>
          <p:nvPr>
            <p:ph sz="half" idx="2"/>
          </p:nvPr>
        </p:nvSpPr>
        <p:spPr>
          <a:xfrm rot="20939808">
            <a:off x="328613" y="1393444"/>
            <a:ext cx="3643312" cy="1343025"/>
          </a:xfrm>
        </p:spPr>
        <p:style>
          <a:lnRef idx="0">
            <a:schemeClr val="accent3"/>
          </a:lnRef>
          <a:fillRef idx="3">
            <a:schemeClr val="accent3"/>
          </a:fillRef>
          <a:effectRef idx="3">
            <a:schemeClr val="accent3"/>
          </a:effectRef>
          <a:fontRef idx="minor">
            <a:schemeClr val="lt1"/>
          </a:fontRef>
        </p:style>
        <p:txBody>
          <a:bodyPr lIns="36000" rIns="36000"/>
          <a:lstStyle/>
          <a:p>
            <a:pPr marL="0" indent="0">
              <a:buNone/>
            </a:pPr>
            <a:r>
              <a:rPr lang="sl-SI" sz="2400" dirty="0" smtClean="0"/>
              <a:t>Ideal izvornega interneta je nevtralnost, ki je bila vodilo še do pred kratkim.</a:t>
            </a:r>
            <a:endParaRPr lang="sl-SI" sz="2400" dirty="0"/>
          </a:p>
        </p:txBody>
      </p:sp>
      <p:sp>
        <p:nvSpPr>
          <p:cNvPr id="6" name="Ograda vsebine 4"/>
          <p:cNvSpPr txBox="1">
            <a:spLocks/>
          </p:cNvSpPr>
          <p:nvPr/>
        </p:nvSpPr>
        <p:spPr bwMode="auto">
          <a:xfrm>
            <a:off x="4526896" y="1039268"/>
            <a:ext cx="4402794" cy="163354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36000" tIns="0" rIns="36000" bIns="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sl-SI" sz="2400" b="0" i="0" u="none" strike="noStrike" kern="1200" cap="none" spc="0" normalizeH="0" baseline="0" noProof="0" dirty="0" smtClean="0">
                <a:ln>
                  <a:noFill/>
                </a:ln>
                <a:solidFill>
                  <a:schemeClr val="tx2"/>
                </a:solidFill>
                <a:effectLst/>
                <a:uLnTx/>
                <a:uFillTx/>
                <a:latin typeface="Calibri" pitchFamily="34" charset="0"/>
                <a:ea typeface="+mn-ea"/>
                <a:cs typeface="Arial" pitchFamily="34" charset="0"/>
              </a:rPr>
              <a:t>V javnem interesu</a:t>
            </a:r>
            <a:r>
              <a:rPr kumimoji="0" lang="sl-SI" sz="2400" b="0" i="0" u="none" strike="noStrike" kern="1200" cap="none" spc="0" normalizeH="0" noProof="0" dirty="0" smtClean="0">
                <a:ln>
                  <a:noFill/>
                </a:ln>
                <a:solidFill>
                  <a:schemeClr val="tx2"/>
                </a:solidFill>
                <a:effectLst/>
                <a:uLnTx/>
                <a:uFillTx/>
                <a:latin typeface="Calibri" pitchFamily="34" charset="0"/>
                <a:ea typeface="+mn-ea"/>
                <a:cs typeface="Arial" pitchFamily="34" charset="0"/>
              </a:rPr>
              <a:t> je uzakoniti nevtralnost interneta, da se zaščiti lastnosti interneta, ki določajo njegovo </a:t>
            </a:r>
            <a:r>
              <a:rPr kumimoji="0" lang="sl-SI" sz="2400" b="0" i="0" u="none" strike="noStrike" kern="1200" cap="none" spc="0" normalizeH="0" noProof="0" dirty="0" err="1" smtClean="0">
                <a:ln>
                  <a:noFill/>
                </a:ln>
                <a:solidFill>
                  <a:schemeClr val="tx2"/>
                </a:solidFill>
                <a:effectLst/>
                <a:uLnTx/>
                <a:uFillTx/>
                <a:latin typeface="Calibri" pitchFamily="34" charset="0"/>
                <a:ea typeface="+mn-ea"/>
                <a:cs typeface="Arial" pitchFamily="34" charset="0"/>
              </a:rPr>
              <a:t>enkratnost</a:t>
            </a:r>
            <a:r>
              <a:rPr kumimoji="0" lang="sl-SI" sz="2400" b="0" i="0" u="none" strike="noStrike" kern="1200" cap="none" spc="0" normalizeH="0" noProof="0" dirty="0" smtClean="0">
                <a:ln>
                  <a:noFill/>
                </a:ln>
                <a:solidFill>
                  <a:schemeClr val="tx2"/>
                </a:solidFill>
                <a:effectLst/>
                <a:uLnTx/>
                <a:uFillTx/>
                <a:latin typeface="Calibri" pitchFamily="34" charset="0"/>
                <a:ea typeface="+mn-ea"/>
                <a:cs typeface="Arial" pitchFamily="34" charset="0"/>
              </a:rPr>
              <a:t>.</a:t>
            </a:r>
            <a:endParaRPr kumimoji="0" lang="sl-SI" sz="2400" b="0" i="0" u="none" strike="noStrike" kern="1200" cap="none" spc="0" normalizeH="0" baseline="0" noProof="0" dirty="0">
              <a:ln>
                <a:noFill/>
              </a:ln>
              <a:solidFill>
                <a:schemeClr val="tx2"/>
              </a:solidFill>
              <a:effectLst/>
              <a:uLnTx/>
              <a:uFillTx/>
              <a:latin typeface="Calibri" pitchFamily="34" charset="0"/>
              <a:ea typeface="+mn-ea"/>
              <a:cs typeface="Arial" pitchFamily="34" charset="0"/>
            </a:endParaRPr>
          </a:p>
        </p:txBody>
      </p:sp>
      <p:sp>
        <p:nvSpPr>
          <p:cNvPr id="8" name="Ograda vsebine 4"/>
          <p:cNvSpPr txBox="1">
            <a:spLocks/>
          </p:cNvSpPr>
          <p:nvPr/>
        </p:nvSpPr>
        <p:spPr bwMode="auto">
          <a:xfrm>
            <a:off x="4229100" y="2818550"/>
            <a:ext cx="4700589" cy="275748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36000" tIns="0" rIns="36000" bIns="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r>
              <a:rPr lang="sl-SI" sz="2400" dirty="0" smtClean="0"/>
              <a:t>Preprosta omrežna načela, ki uporabnikom omogočajo nadzor, so osnova razmaha interneta. Tako nevtralno omrežje je omogočilo eksplozijo inovacij na robovih omrežja.</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sl-SI" sz="2400" b="0" i="0" u="none" strike="noStrike" kern="1200" cap="none" spc="0" normalizeH="0" baseline="0" noProof="0" dirty="0" err="1" smtClean="0">
                <a:ln>
                  <a:noFill/>
                </a:ln>
                <a:solidFill>
                  <a:schemeClr val="lt1"/>
                </a:solidFill>
                <a:effectLst/>
                <a:uLnTx/>
                <a:uFillTx/>
                <a:latin typeface="+mn-lt"/>
                <a:ea typeface="+mn-ea"/>
                <a:cs typeface="+mn-cs"/>
              </a:rPr>
              <a:t>Vint</a:t>
            </a:r>
            <a:r>
              <a:rPr kumimoji="0" lang="sl-SI" sz="2400" b="0" i="0" u="none" strike="noStrike" kern="1200" cap="none" spc="0" normalizeH="0" noProof="0" dirty="0" smtClean="0">
                <a:ln>
                  <a:noFill/>
                </a:ln>
                <a:solidFill>
                  <a:schemeClr val="lt1"/>
                </a:solidFill>
                <a:effectLst/>
                <a:uLnTx/>
                <a:uFillTx/>
                <a:latin typeface="+mn-lt"/>
                <a:ea typeface="+mn-ea"/>
                <a:cs typeface="+mn-cs"/>
              </a:rPr>
              <a:t> </a:t>
            </a:r>
            <a:r>
              <a:rPr kumimoji="0" lang="sl-SI" sz="2400" b="0" i="0" u="none" strike="noStrike" kern="1200" cap="none" spc="0" normalizeH="0" noProof="0" dirty="0" err="1" smtClean="0">
                <a:ln>
                  <a:noFill/>
                </a:ln>
                <a:solidFill>
                  <a:schemeClr val="lt1"/>
                </a:solidFill>
                <a:effectLst/>
                <a:uLnTx/>
                <a:uFillTx/>
                <a:latin typeface="+mn-lt"/>
                <a:ea typeface="+mn-ea"/>
                <a:cs typeface="+mn-cs"/>
              </a:rPr>
              <a:t>Cerf</a:t>
            </a:r>
            <a:r>
              <a:rPr kumimoji="0" lang="sl-SI" sz="2400" b="0" i="0" u="none" strike="noStrike" kern="1200" cap="none" spc="0" normalizeH="0" noProof="0" dirty="0" smtClean="0">
                <a:ln>
                  <a:noFill/>
                </a:ln>
                <a:solidFill>
                  <a:schemeClr val="lt1"/>
                </a:solidFill>
                <a:effectLst/>
                <a:uLnTx/>
                <a:uFillTx/>
                <a:latin typeface="+mn-lt"/>
                <a:ea typeface="+mn-ea"/>
                <a:cs typeface="+mn-cs"/>
              </a:rPr>
              <a:t>, eden začetnikov interneta</a:t>
            </a:r>
            <a:endParaRPr kumimoji="0" lang="sl-SI"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Ograda vsebine 4"/>
          <p:cNvSpPr txBox="1">
            <a:spLocks/>
          </p:cNvSpPr>
          <p:nvPr/>
        </p:nvSpPr>
        <p:spPr bwMode="auto">
          <a:xfrm>
            <a:off x="302770" y="3067820"/>
            <a:ext cx="3643312" cy="107220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36000" tIns="0" rIns="36000" bIns="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sl-SI" sz="2000" b="0" i="0" u="none" strike="noStrike" kern="1200" cap="none" spc="0" normalizeH="0" baseline="0" noProof="0" dirty="0" smtClean="0">
                <a:ln>
                  <a:noFill/>
                </a:ln>
                <a:solidFill>
                  <a:schemeClr val="lt1"/>
                </a:solidFill>
                <a:effectLst/>
                <a:uLnTx/>
                <a:uFillTx/>
                <a:latin typeface="+mn-lt"/>
                <a:ea typeface="+mn-ea"/>
                <a:cs typeface="+mn-cs"/>
              </a:rPr>
              <a:t>Nevtralnost interneta je v interesu razvoja</a:t>
            </a:r>
            <a:r>
              <a:rPr kumimoji="0" lang="sl-SI" sz="2000" b="0" i="0" u="none" strike="noStrike" kern="1200" cap="none" spc="0" normalizeH="0" noProof="0" dirty="0" smtClean="0">
                <a:ln>
                  <a:noFill/>
                </a:ln>
                <a:solidFill>
                  <a:schemeClr val="lt1"/>
                </a:solidFill>
                <a:effectLst/>
                <a:uLnTx/>
                <a:uFillTx/>
                <a:latin typeface="+mn-lt"/>
                <a:ea typeface="+mn-ea"/>
                <a:cs typeface="+mn-cs"/>
              </a:rPr>
              <a:t> celotne družbe na nacionalnem in globalnem nivoju.</a:t>
            </a:r>
            <a:endParaRPr kumimoji="0" lang="sl-SI" sz="20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Ograda številke diapozitiva 1"/>
          <p:cNvSpPr>
            <a:spLocks noGrp="1"/>
          </p:cNvSpPr>
          <p:nvPr>
            <p:ph type="sldNum" sz="quarter" idx="12"/>
          </p:nvPr>
        </p:nvSpPr>
        <p:spPr/>
        <p:txBody>
          <a:bodyPr/>
          <a:lstStyle/>
          <a:p>
            <a:pPr>
              <a:defRPr/>
            </a:pPr>
            <a:fld id="{0A86DCFE-EDD6-4C46-A93D-CF06D8325D48}" type="slidenum">
              <a:rPr lang="sl-SI" smtClean="0"/>
              <a:pPr>
                <a:defRPr/>
              </a:pPr>
              <a:t>5</a:t>
            </a:fld>
            <a:endParaRPr lang="sl-SI"/>
          </a:p>
        </p:txBody>
      </p:sp>
      <p:sp>
        <p:nvSpPr>
          <p:cNvPr id="10" name="Ograda vsebine 4"/>
          <p:cNvSpPr txBox="1">
            <a:spLocks/>
          </p:cNvSpPr>
          <p:nvPr/>
        </p:nvSpPr>
        <p:spPr bwMode="auto">
          <a:xfrm rot="21322602">
            <a:off x="4344523" y="5382354"/>
            <a:ext cx="4302349" cy="125850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0" tIns="0" rIns="0" bIns="0" numCol="1" anchor="t" anchorCtr="0" compatLnSpc="1">
            <a:prstTxWarp prst="textNoShape">
              <a:avLst/>
            </a:prstTxWarp>
          </a:bodyPr>
          <a:lstStyle/>
          <a:p>
            <a:pPr marL="457200" marR="0" lvl="0" indent="-457200" algn="l" defTabSz="914400" rtl="0" eaLnBrk="0" fontAlgn="base" latinLnBrk="0" hangingPunct="0">
              <a:lnSpc>
                <a:spcPct val="100000"/>
              </a:lnSpc>
              <a:spcBef>
                <a:spcPct val="20000"/>
              </a:spcBef>
              <a:spcAft>
                <a:spcPct val="0"/>
              </a:spcAft>
              <a:buClrTx/>
              <a:buSzTx/>
              <a:buFont typeface="Wingdings" pitchFamily="2" charset="2"/>
              <a:buAutoNum type="arabicPeriod"/>
              <a:tabLst/>
              <a:defRPr/>
            </a:pPr>
            <a:r>
              <a:rPr kumimoji="0" lang="sl-SI" sz="2400" b="0" i="0" u="none" strike="noStrike" kern="1200" cap="none" spc="0" normalizeH="0" baseline="0" noProof="0" dirty="0" smtClean="0">
                <a:ln>
                  <a:noFill/>
                </a:ln>
                <a:solidFill>
                  <a:schemeClr val="lt1"/>
                </a:solidFill>
                <a:effectLst/>
                <a:uLnTx/>
                <a:uFillTx/>
                <a:latin typeface="+mn-lt"/>
                <a:ea typeface="+mn-ea"/>
                <a:cs typeface="+mn-cs"/>
              </a:rPr>
              <a:t>Omrežja – ločena od vsebine</a:t>
            </a:r>
          </a:p>
          <a:p>
            <a:pPr marL="457200" marR="0" lvl="0" indent="-457200" algn="l" defTabSz="914400" rtl="0" eaLnBrk="0" fontAlgn="base" latinLnBrk="0" hangingPunct="0">
              <a:lnSpc>
                <a:spcPct val="100000"/>
              </a:lnSpc>
              <a:spcBef>
                <a:spcPct val="20000"/>
              </a:spcBef>
              <a:spcAft>
                <a:spcPct val="0"/>
              </a:spcAft>
              <a:buClrTx/>
              <a:buSzTx/>
              <a:buFont typeface="Wingdings" pitchFamily="2" charset="2"/>
              <a:buAutoNum type="arabicPeriod"/>
              <a:tabLst/>
              <a:defRPr/>
            </a:pPr>
            <a:r>
              <a:rPr kumimoji="0" lang="sl-SI" sz="2400" b="0" i="0" u="none" strike="noStrike" kern="1200" cap="none" spc="0" normalizeH="0" baseline="0" noProof="0" dirty="0" smtClean="0">
                <a:ln>
                  <a:noFill/>
                </a:ln>
                <a:solidFill>
                  <a:schemeClr val="lt1"/>
                </a:solidFill>
                <a:effectLst/>
                <a:uLnTx/>
                <a:uFillTx/>
                <a:latin typeface="+mn-lt"/>
                <a:ea typeface="+mn-ea"/>
                <a:cs typeface="+mn-cs"/>
              </a:rPr>
              <a:t>Inteligenca</a:t>
            </a:r>
            <a:r>
              <a:rPr kumimoji="0" lang="sl-SI" sz="2400" b="0" i="0" u="none" strike="noStrike" kern="1200" cap="none" spc="0" normalizeH="0" noProof="0" dirty="0" smtClean="0">
                <a:ln>
                  <a:noFill/>
                </a:ln>
                <a:solidFill>
                  <a:schemeClr val="lt1"/>
                </a:solidFill>
                <a:effectLst/>
                <a:uLnTx/>
                <a:uFillTx/>
                <a:latin typeface="+mn-lt"/>
                <a:ea typeface="+mn-ea"/>
                <a:cs typeface="+mn-cs"/>
              </a:rPr>
              <a:t> interneta je na njegovem obrobju</a:t>
            </a:r>
            <a:endParaRPr kumimoji="0" lang="sl-SI"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Pravokotnik 10"/>
          <p:cNvSpPr/>
          <p:nvPr/>
        </p:nvSpPr>
        <p:spPr>
          <a:xfrm rot="19679942">
            <a:off x="-377329" y="3284002"/>
            <a:ext cx="9860813" cy="9507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l-SI" sz="2800" b="1" smtClean="0">
                <a:solidFill>
                  <a:srgbClr val="FF0000"/>
                </a:solidFill>
              </a:rPr>
              <a:t>Interesi operaterjev omrežij in ponudnikov dostopa do interneta?</a:t>
            </a:r>
            <a:endParaRPr lang="sl-SI"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anim calcmode="lin" valueType="num">
                                      <p:cBhvr additive="base">
                                        <p:cTn id="35"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bg/>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6"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jeZBesedilom 8"/>
          <p:cNvSpPr txBox="1"/>
          <p:nvPr/>
        </p:nvSpPr>
        <p:spPr>
          <a:xfrm>
            <a:off x="847725" y="1646878"/>
            <a:ext cx="3672112" cy="5016758"/>
          </a:xfrm>
          <a:prstGeom prst="rect">
            <a:avLst/>
          </a:prstGeom>
          <a:noFill/>
        </p:spPr>
        <p:txBody>
          <a:bodyPr wrap="square" rtlCol="0" anchor="ctr">
            <a:spAutoFit/>
          </a:bodyPr>
          <a:lstStyle/>
          <a:p>
            <a:pPr marL="216000" indent="-216000">
              <a:buFontTx/>
              <a:buChar char="-"/>
            </a:pPr>
            <a:r>
              <a:rPr lang="sl-SI" sz="1600" dirty="0" smtClean="0">
                <a:solidFill>
                  <a:schemeClr val="tx2"/>
                </a:solidFill>
                <a:latin typeface="+mn-lt"/>
              </a:rPr>
              <a:t>Nevtralna obravnava različnih internetnih vsebin oz. tipov internetnega prometa – odprti internet</a:t>
            </a:r>
          </a:p>
          <a:p>
            <a:pPr marL="216000" indent="-216000">
              <a:buFontTx/>
              <a:buChar char="-"/>
            </a:pPr>
            <a:endParaRPr lang="sl-SI" sz="800" dirty="0" smtClean="0">
              <a:solidFill>
                <a:schemeClr val="tx2"/>
              </a:solidFill>
              <a:latin typeface="+mn-lt"/>
            </a:endParaRPr>
          </a:p>
          <a:p>
            <a:pPr marL="216000" indent="-216000">
              <a:buFontTx/>
              <a:buChar char="-"/>
            </a:pPr>
            <a:r>
              <a:rPr lang="sl-SI" sz="1600" dirty="0" smtClean="0">
                <a:solidFill>
                  <a:schemeClr val="tx2"/>
                </a:solidFill>
                <a:latin typeface="+mn-lt"/>
              </a:rPr>
              <a:t>Enakopravna obravnava prometa ne glede na vrsto, izvor ali cilj komunikacije</a:t>
            </a:r>
          </a:p>
          <a:p>
            <a:pPr marL="216000" indent="-216000">
              <a:buFontTx/>
              <a:buChar char="-"/>
            </a:pPr>
            <a:endParaRPr lang="sl-SI" sz="800" dirty="0">
              <a:solidFill>
                <a:schemeClr val="tx2"/>
              </a:solidFill>
              <a:latin typeface="+mn-lt"/>
            </a:endParaRPr>
          </a:p>
          <a:p>
            <a:pPr marL="216000" indent="-216000">
              <a:buFontTx/>
              <a:buChar char="-"/>
            </a:pPr>
            <a:r>
              <a:rPr lang="sl-SI" sz="1600" dirty="0" smtClean="0">
                <a:solidFill>
                  <a:schemeClr val="tx2"/>
                </a:solidFill>
                <a:latin typeface="+mn-lt"/>
              </a:rPr>
              <a:t>Upravljanje lahko hitro preseže okvire nevtralne obravnave prometa</a:t>
            </a:r>
          </a:p>
          <a:p>
            <a:pPr marL="216000" indent="-216000">
              <a:buFontTx/>
              <a:buChar char="-"/>
            </a:pPr>
            <a:endParaRPr lang="sl-SI" sz="800" dirty="0">
              <a:solidFill>
                <a:schemeClr val="tx2"/>
              </a:solidFill>
              <a:latin typeface="+mn-lt"/>
            </a:endParaRPr>
          </a:p>
          <a:p>
            <a:pPr marL="216000" indent="-216000">
              <a:buFontTx/>
              <a:buChar char="-"/>
            </a:pPr>
            <a:r>
              <a:rPr lang="sl-SI" sz="1600" dirty="0" smtClean="0">
                <a:solidFill>
                  <a:schemeClr val="tx2"/>
                </a:solidFill>
                <a:latin typeface="+mn-lt"/>
              </a:rPr>
              <a:t>Prosta, lastna izbira uporabnikov o vsebini in storitvah za njihovo uporabo</a:t>
            </a:r>
          </a:p>
          <a:p>
            <a:pPr marL="216000" indent="-216000">
              <a:buFontTx/>
              <a:buChar char="-"/>
            </a:pPr>
            <a:endParaRPr lang="sl-SI" sz="800" dirty="0" smtClean="0">
              <a:solidFill>
                <a:schemeClr val="tx2"/>
              </a:solidFill>
              <a:latin typeface="+mn-lt"/>
            </a:endParaRPr>
          </a:p>
          <a:p>
            <a:pPr marL="216000" indent="-216000">
              <a:buFontTx/>
              <a:buChar char="-"/>
            </a:pPr>
            <a:r>
              <a:rPr lang="sl-SI" sz="1600" dirty="0" smtClean="0">
                <a:solidFill>
                  <a:schemeClr val="tx2"/>
                </a:solidFill>
                <a:latin typeface="+mn-lt"/>
              </a:rPr>
              <a:t>Nediskriminacija ponudnikov internetnih vsebin</a:t>
            </a:r>
          </a:p>
          <a:p>
            <a:pPr marL="216000" indent="-216000">
              <a:buFontTx/>
              <a:buChar char="-"/>
            </a:pPr>
            <a:endParaRPr lang="sl-SI" sz="800" dirty="0" smtClean="0">
              <a:solidFill>
                <a:schemeClr val="tx2"/>
              </a:solidFill>
              <a:latin typeface="+mn-lt"/>
            </a:endParaRPr>
          </a:p>
          <a:p>
            <a:pPr marL="216000" indent="-216000">
              <a:buFontTx/>
              <a:buChar char="-"/>
            </a:pPr>
            <a:r>
              <a:rPr lang="sl-SI" sz="1600" dirty="0" smtClean="0">
                <a:solidFill>
                  <a:schemeClr val="tx2"/>
                </a:solidFill>
                <a:latin typeface="+mn-lt"/>
              </a:rPr>
              <a:t>Demokratičnost nevtralnosti in odprtosti svobodnega interneta</a:t>
            </a:r>
          </a:p>
          <a:p>
            <a:pPr marL="216000" indent="-216000">
              <a:buFontTx/>
              <a:buChar char="-"/>
            </a:pPr>
            <a:endParaRPr lang="sl-SI" sz="800" dirty="0" smtClean="0">
              <a:solidFill>
                <a:schemeClr val="tx2"/>
              </a:solidFill>
              <a:latin typeface="+mn-lt"/>
            </a:endParaRPr>
          </a:p>
          <a:p>
            <a:pPr marL="216000" indent="-216000">
              <a:buFontTx/>
              <a:buChar char="-"/>
            </a:pPr>
            <a:r>
              <a:rPr lang="sl-SI" sz="1600" dirty="0" smtClean="0">
                <a:solidFill>
                  <a:schemeClr val="tx2"/>
                </a:solidFill>
                <a:latin typeface="+mn-lt"/>
              </a:rPr>
              <a:t>Konkurenčno internetno okolje in s tem enakopraven konkurenčni boj deležnikov</a:t>
            </a:r>
            <a:endParaRPr lang="sl-SI" sz="1600" dirty="0">
              <a:solidFill>
                <a:schemeClr val="tx2"/>
              </a:solidFill>
            </a:endParaRPr>
          </a:p>
        </p:txBody>
      </p:sp>
      <p:sp>
        <p:nvSpPr>
          <p:cNvPr id="10" name="PoljeZBesedilom 9"/>
          <p:cNvSpPr txBox="1"/>
          <p:nvPr/>
        </p:nvSpPr>
        <p:spPr>
          <a:xfrm>
            <a:off x="4857750" y="2000628"/>
            <a:ext cx="3667125" cy="4154984"/>
          </a:xfrm>
          <a:prstGeom prst="rect">
            <a:avLst/>
          </a:prstGeom>
          <a:noFill/>
        </p:spPr>
        <p:txBody>
          <a:bodyPr wrap="square" rtlCol="0" anchor="ctr">
            <a:spAutoFit/>
          </a:bodyPr>
          <a:lstStyle/>
          <a:p>
            <a:pPr marL="216000" indent="-216000">
              <a:buFontTx/>
              <a:buChar char="-"/>
            </a:pPr>
            <a:r>
              <a:rPr lang="sl-SI" sz="1600" dirty="0" smtClean="0">
                <a:solidFill>
                  <a:schemeClr val="tx2"/>
                </a:solidFill>
                <a:latin typeface="+mn-lt"/>
              </a:rPr>
              <a:t>Visoke investicije operaterjev v internetno infrastrukturo</a:t>
            </a:r>
          </a:p>
          <a:p>
            <a:pPr marL="216000" indent="-216000">
              <a:buFontTx/>
              <a:buChar char="-"/>
            </a:pPr>
            <a:endParaRPr lang="sl-SI" sz="800" dirty="0">
              <a:solidFill>
                <a:schemeClr val="tx2"/>
              </a:solidFill>
              <a:latin typeface="+mn-lt"/>
            </a:endParaRPr>
          </a:p>
          <a:p>
            <a:pPr marL="216000" indent="-216000">
              <a:buFontTx/>
              <a:buChar char="-"/>
            </a:pPr>
            <a:r>
              <a:rPr lang="sl-SI" sz="1600" dirty="0" smtClean="0">
                <a:solidFill>
                  <a:schemeClr val="tx2"/>
                </a:solidFill>
                <a:latin typeface="+mn-lt"/>
              </a:rPr>
              <a:t>Potrebni dodatni prihodki od ponujanja posebnih komunikacijskih storitev</a:t>
            </a:r>
          </a:p>
          <a:p>
            <a:pPr marL="216000" indent="-216000">
              <a:buFontTx/>
              <a:buChar char="-"/>
            </a:pPr>
            <a:endParaRPr lang="sl-SI" sz="800" dirty="0">
              <a:solidFill>
                <a:schemeClr val="tx2"/>
              </a:solidFill>
              <a:latin typeface="+mn-lt"/>
            </a:endParaRPr>
          </a:p>
          <a:p>
            <a:pPr marL="216000" indent="-216000">
              <a:buFontTx/>
              <a:buChar char="-"/>
            </a:pPr>
            <a:r>
              <a:rPr lang="sl-SI" sz="1600" dirty="0" smtClean="0">
                <a:solidFill>
                  <a:schemeClr val="tx2"/>
                </a:solidFill>
                <a:latin typeface="+mn-lt"/>
              </a:rPr>
              <a:t>Določila nevtralnosti interneta - nejasna glede upravljanja internetnega prometa za zagotavljanje delovanja, celovitosti in integritete komunikacijskih omrežij</a:t>
            </a:r>
          </a:p>
          <a:p>
            <a:pPr marL="216000" indent="-216000">
              <a:buFontTx/>
              <a:buChar char="-"/>
            </a:pPr>
            <a:endParaRPr lang="sl-SI" sz="800" dirty="0" smtClean="0">
              <a:solidFill>
                <a:schemeClr val="tx2"/>
              </a:solidFill>
              <a:latin typeface="+mn-lt"/>
            </a:endParaRPr>
          </a:p>
          <a:p>
            <a:pPr marL="216000" indent="-216000">
              <a:buFontTx/>
              <a:buChar char="-"/>
            </a:pPr>
            <a:r>
              <a:rPr lang="sl-SI" sz="1600" dirty="0" smtClean="0">
                <a:solidFill>
                  <a:schemeClr val="tx2"/>
                </a:solidFill>
                <a:latin typeface="+mn-lt"/>
              </a:rPr>
              <a:t>Dobički ponudnikov storitev veliki, operaterji omrežij nimajo nič od tega</a:t>
            </a:r>
          </a:p>
          <a:p>
            <a:pPr marL="216000" indent="-216000">
              <a:buFontTx/>
              <a:buChar char="-"/>
            </a:pPr>
            <a:endParaRPr lang="sl-SI" sz="800" dirty="0">
              <a:solidFill>
                <a:schemeClr val="tx2"/>
              </a:solidFill>
              <a:latin typeface="+mn-lt"/>
            </a:endParaRPr>
          </a:p>
          <a:p>
            <a:pPr marL="216000" indent="-216000">
              <a:buFontTx/>
              <a:buChar char="-"/>
            </a:pPr>
            <a:r>
              <a:rPr lang="sl-SI" sz="1600" dirty="0" smtClean="0">
                <a:solidFill>
                  <a:schemeClr val="tx2"/>
                </a:solidFill>
                <a:latin typeface="+mn-lt"/>
              </a:rPr>
              <a:t>Dvoličnost ponudnikov vsebin</a:t>
            </a:r>
          </a:p>
          <a:p>
            <a:pPr marL="216000" indent="-216000">
              <a:buFontTx/>
              <a:buChar char="-"/>
            </a:pPr>
            <a:endParaRPr lang="sl-SI" sz="800" dirty="0">
              <a:solidFill>
                <a:schemeClr val="tx2"/>
              </a:solidFill>
              <a:latin typeface="+mn-lt"/>
            </a:endParaRPr>
          </a:p>
          <a:p>
            <a:pPr marL="216000" indent="-216000">
              <a:buFontTx/>
              <a:buChar char="-"/>
            </a:pPr>
            <a:r>
              <a:rPr lang="sl-SI" sz="1600" dirty="0" smtClean="0">
                <a:solidFill>
                  <a:schemeClr val="tx2"/>
                </a:solidFill>
                <a:latin typeface="+mn-lt"/>
              </a:rPr>
              <a:t>Podpiranje predvsem ameriške industrije internetnih vsebin</a:t>
            </a:r>
            <a:endParaRPr lang="sl-SI" sz="1600" dirty="0">
              <a:solidFill>
                <a:schemeClr val="tx2"/>
              </a:solidFill>
              <a:latin typeface="+mn-lt"/>
            </a:endParaRPr>
          </a:p>
        </p:txBody>
      </p:sp>
      <p:sp>
        <p:nvSpPr>
          <p:cNvPr id="11" name="Zaobljeni pravokotnik 10"/>
          <p:cNvSpPr/>
          <p:nvPr/>
        </p:nvSpPr>
        <p:spPr>
          <a:xfrm>
            <a:off x="2298700" y="1001920"/>
            <a:ext cx="2006600" cy="408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solidFill>
                  <a:schemeClr val="tx2"/>
                </a:solidFill>
              </a:rPr>
              <a:t>PRO</a:t>
            </a:r>
            <a:endParaRPr lang="sl-SI" b="1" dirty="0">
              <a:solidFill>
                <a:schemeClr val="tx2"/>
              </a:solidFill>
            </a:endParaRPr>
          </a:p>
        </p:txBody>
      </p:sp>
      <p:sp>
        <p:nvSpPr>
          <p:cNvPr id="12" name="Zaobljeni pravokotnik 11"/>
          <p:cNvSpPr/>
          <p:nvPr/>
        </p:nvSpPr>
        <p:spPr>
          <a:xfrm>
            <a:off x="5358037" y="1000418"/>
            <a:ext cx="2006600" cy="408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solidFill>
                  <a:schemeClr val="tx2"/>
                </a:solidFill>
              </a:rPr>
              <a:t>CONTRA</a:t>
            </a:r>
            <a:endParaRPr lang="sl-SI" b="1" dirty="0">
              <a:solidFill>
                <a:schemeClr val="tx2"/>
              </a:solidFill>
            </a:endParaRPr>
          </a:p>
        </p:txBody>
      </p:sp>
      <p:sp>
        <p:nvSpPr>
          <p:cNvPr id="13" name="PoljeZBesedilom 12"/>
          <p:cNvSpPr txBox="1"/>
          <p:nvPr/>
        </p:nvSpPr>
        <p:spPr>
          <a:xfrm>
            <a:off x="4453337" y="1027486"/>
            <a:ext cx="838200" cy="369332"/>
          </a:xfrm>
          <a:prstGeom prst="rect">
            <a:avLst/>
          </a:prstGeom>
          <a:noFill/>
        </p:spPr>
        <p:txBody>
          <a:bodyPr wrap="square" rtlCol="0" anchor="ctr">
            <a:spAutoFit/>
          </a:bodyPr>
          <a:lstStyle/>
          <a:p>
            <a:pPr algn="ctr"/>
            <a:r>
              <a:rPr lang="sl-SI" dirty="0" smtClean="0">
                <a:solidFill>
                  <a:schemeClr val="tx2"/>
                </a:solidFill>
              </a:rPr>
              <a:t>et</a:t>
            </a:r>
            <a:endParaRPr lang="sl-SI" dirty="0">
              <a:solidFill>
                <a:schemeClr val="tx2"/>
              </a:solidFill>
            </a:endParaRPr>
          </a:p>
        </p:txBody>
      </p:sp>
      <p:sp>
        <p:nvSpPr>
          <p:cNvPr id="2" name="Ograda številke diapozitiva 1"/>
          <p:cNvSpPr>
            <a:spLocks noGrp="1"/>
          </p:cNvSpPr>
          <p:nvPr>
            <p:ph type="sldNum" sz="quarter" idx="12"/>
          </p:nvPr>
        </p:nvSpPr>
        <p:spPr/>
        <p:txBody>
          <a:bodyPr/>
          <a:lstStyle/>
          <a:p>
            <a:pPr>
              <a:defRPr/>
            </a:pPr>
            <a:fld id="{F977720F-407A-45F3-82B7-240BD20D7741}" type="slidenum">
              <a:rPr lang="en-US" smtClean="0"/>
              <a:pPr>
                <a:defRPr/>
              </a:pPr>
              <a:t>6</a:t>
            </a:fld>
            <a:endParaRPr lang="en-US"/>
          </a:p>
        </p:txBody>
      </p:sp>
    </p:spTree>
    <p:extLst>
      <p:ext uri="{BB962C8B-B14F-4D97-AF65-F5344CB8AC3E}">
        <p14:creationId xmlns:p14="http://schemas.microsoft.com/office/powerpoint/2010/main" val="1798002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3152424" y="471094"/>
            <a:ext cx="4446795" cy="553998"/>
          </a:xfrm>
        </p:spPr>
        <p:txBody>
          <a:bodyPr/>
          <a:lstStyle/>
          <a:p>
            <a:pPr algn="ctr"/>
            <a:r>
              <a:rPr lang="sl-SI" dirty="0" smtClean="0">
                <a:solidFill>
                  <a:srgbClr val="990000"/>
                </a:solidFill>
              </a:rPr>
              <a:t>Cilj operaterjev omrežij</a:t>
            </a:r>
            <a:endParaRPr lang="sl-SI" dirty="0">
              <a:solidFill>
                <a:srgbClr val="990000"/>
              </a:solidFill>
            </a:endParaRPr>
          </a:p>
        </p:txBody>
      </p:sp>
      <p:sp>
        <p:nvSpPr>
          <p:cNvPr id="6" name="Ograda vsebine 4"/>
          <p:cNvSpPr txBox="1">
            <a:spLocks/>
          </p:cNvSpPr>
          <p:nvPr/>
        </p:nvSpPr>
        <p:spPr bwMode="auto">
          <a:xfrm>
            <a:off x="742950" y="1302035"/>
            <a:ext cx="7736032" cy="542261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108000" tIns="0" rIns="108000" bIns="0" numCol="1" anchor="t" anchorCtr="0" compatLnSpc="1">
            <a:prstTxWarp prst="textNoShape">
              <a:avLst/>
            </a:prstTxWarp>
          </a:bodyPr>
          <a:lstStyle/>
          <a:p>
            <a:r>
              <a:rPr lang="sl-SI" sz="3300" dirty="0" smtClean="0"/>
              <a:t>Glavni cilj </a:t>
            </a:r>
            <a:r>
              <a:rPr lang="sl-SI" sz="3300" dirty="0"/>
              <a:t>operaterjev je legalizirati možnost ponujanja </a:t>
            </a:r>
            <a:r>
              <a:rPr lang="sl-SI" sz="3300" dirty="0">
                <a:solidFill>
                  <a:srgbClr val="FF0000"/>
                </a:solidFill>
              </a:rPr>
              <a:t>posebnih storitev z </a:t>
            </a:r>
            <a:r>
              <a:rPr lang="sl-SI" sz="3300" dirty="0" err="1">
                <a:solidFill>
                  <a:srgbClr val="FF0000"/>
                </a:solidFill>
              </a:rPr>
              <a:t>end</a:t>
            </a:r>
            <a:r>
              <a:rPr lang="sl-SI" sz="3300" dirty="0">
                <a:solidFill>
                  <a:srgbClr val="FF0000"/>
                </a:solidFill>
              </a:rPr>
              <a:t>‑to‑</a:t>
            </a:r>
            <a:r>
              <a:rPr lang="sl-SI" sz="3300" dirty="0" err="1">
                <a:solidFill>
                  <a:srgbClr val="FF0000"/>
                </a:solidFill>
              </a:rPr>
              <a:t>end</a:t>
            </a:r>
            <a:r>
              <a:rPr lang="sl-SI" sz="3300" dirty="0">
                <a:solidFill>
                  <a:srgbClr val="FF0000"/>
                </a:solidFill>
              </a:rPr>
              <a:t> kvaliteto prenosa </a:t>
            </a:r>
            <a:r>
              <a:rPr lang="sl-SI" sz="3300" dirty="0"/>
              <a:t>od ponudnikov do uporabnikov  internetnih </a:t>
            </a:r>
            <a:r>
              <a:rPr lang="sl-SI" sz="3300" dirty="0" smtClean="0"/>
              <a:t>vsebin.</a:t>
            </a:r>
          </a:p>
          <a:p>
            <a:endParaRPr lang="sl-SI" sz="1200" dirty="0" smtClean="0"/>
          </a:p>
          <a:p>
            <a:pPr algn="ctr"/>
            <a:r>
              <a:rPr lang="sl-SI" sz="3300" dirty="0" smtClean="0">
                <a:solidFill>
                  <a:schemeClr val="tx2"/>
                </a:solidFill>
              </a:rPr>
              <a:t>VENDAR</a:t>
            </a:r>
          </a:p>
          <a:p>
            <a:pPr algn="ctr"/>
            <a:endParaRPr lang="sl-SI" sz="1200" dirty="0" smtClean="0">
              <a:solidFill>
                <a:schemeClr val="tx2"/>
              </a:solidFill>
            </a:endParaRPr>
          </a:p>
          <a:p>
            <a:r>
              <a:rPr lang="sl-SI" sz="3300" dirty="0" smtClean="0"/>
              <a:t>To je v </a:t>
            </a:r>
            <a:r>
              <a:rPr lang="sl-SI" sz="3300" dirty="0" smtClean="0">
                <a:solidFill>
                  <a:srgbClr val="FF0000"/>
                </a:solidFill>
              </a:rPr>
              <a:t>nasprotju </a:t>
            </a:r>
            <a:r>
              <a:rPr lang="sl-SI" sz="3300" dirty="0">
                <a:solidFill>
                  <a:srgbClr val="FF0000"/>
                </a:solidFill>
              </a:rPr>
              <a:t>z odprtostjo interneta </a:t>
            </a:r>
            <a:r>
              <a:rPr lang="sl-SI" sz="3300" dirty="0"/>
              <a:t>oz. njegovo vsebinsko nevtralnostjo in v nasprotju z zagotavljanjem nizkega vstopnega praga za nove ponudnike storitev in </a:t>
            </a:r>
            <a:r>
              <a:rPr lang="sl-SI" sz="3300" dirty="0" smtClean="0"/>
              <a:t>vsebin.</a:t>
            </a:r>
            <a:endParaRPr lang="sl-SI" sz="3300" dirty="0">
              <a:solidFill>
                <a:schemeClr val="bg1"/>
              </a:solidFill>
            </a:endParaRPr>
          </a:p>
        </p:txBody>
      </p:sp>
      <p:sp>
        <p:nvSpPr>
          <p:cNvPr id="2" name="Ograda številke diapozitiva 1"/>
          <p:cNvSpPr>
            <a:spLocks noGrp="1"/>
          </p:cNvSpPr>
          <p:nvPr>
            <p:ph type="sldNum" sz="quarter" idx="12"/>
          </p:nvPr>
        </p:nvSpPr>
        <p:spPr/>
        <p:txBody>
          <a:bodyPr/>
          <a:lstStyle/>
          <a:p>
            <a:pPr>
              <a:defRPr/>
            </a:pPr>
            <a:fld id="{0A86DCFE-EDD6-4C46-A93D-CF06D8325D48}" type="slidenum">
              <a:rPr lang="sl-SI" smtClean="0"/>
              <a:pPr>
                <a:defRPr/>
              </a:pPr>
              <a:t>7</a:t>
            </a:fld>
            <a:endParaRPr lang="sl-SI"/>
          </a:p>
        </p:txBody>
      </p:sp>
    </p:spTree>
    <p:extLst>
      <p:ext uri="{BB962C8B-B14F-4D97-AF65-F5344CB8AC3E}">
        <p14:creationId xmlns:p14="http://schemas.microsoft.com/office/powerpoint/2010/main" val="3265445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p:cNvSpPr txBox="1"/>
          <p:nvPr/>
        </p:nvSpPr>
        <p:spPr>
          <a:xfrm>
            <a:off x="1184843" y="856782"/>
            <a:ext cx="7097713" cy="1110347"/>
          </a:xfrm>
          <a:prstGeom prst="rect">
            <a:avLst/>
          </a:prstGeom>
          <a:noFill/>
        </p:spPr>
        <p:txBody>
          <a:bodyPr wrap="square" rtlCol="0" anchor="ctr">
            <a:spAutoFit/>
          </a:bodyPr>
          <a:lstStyle/>
          <a:p>
            <a:pPr algn="ctr"/>
            <a:r>
              <a:rPr lang="sl-SI" sz="3200" b="1" dirty="0" smtClean="0">
                <a:solidFill>
                  <a:srgbClr val="990000"/>
                </a:solidFill>
                <a:latin typeface="+mj-lt"/>
              </a:rPr>
              <a:t>Alternative dodatnih prihodkov</a:t>
            </a:r>
          </a:p>
          <a:p>
            <a:pPr algn="ctr"/>
            <a:r>
              <a:rPr lang="sl-SI" sz="3200" b="1" dirty="0" smtClean="0">
                <a:solidFill>
                  <a:srgbClr val="990000"/>
                </a:solidFill>
                <a:latin typeface="+mj-lt"/>
              </a:rPr>
              <a:t>za operaterje</a:t>
            </a:r>
            <a:endParaRPr lang="sl-SI" sz="3200" b="1" dirty="0">
              <a:solidFill>
                <a:srgbClr val="990000"/>
              </a:solidFill>
              <a:latin typeface="+mj-lt"/>
            </a:endParaRPr>
          </a:p>
        </p:txBody>
      </p:sp>
      <p:sp>
        <p:nvSpPr>
          <p:cNvPr id="8" name="PoljeZBesedilom 7"/>
          <p:cNvSpPr txBox="1"/>
          <p:nvPr/>
        </p:nvSpPr>
        <p:spPr>
          <a:xfrm>
            <a:off x="1066800" y="1667132"/>
            <a:ext cx="7333800" cy="1107996"/>
          </a:xfrm>
          <a:prstGeom prst="rect">
            <a:avLst/>
          </a:prstGeom>
          <a:noFill/>
        </p:spPr>
        <p:txBody>
          <a:bodyPr wrap="square" rtlCol="0">
            <a:spAutoFit/>
          </a:bodyPr>
          <a:lstStyle/>
          <a:p>
            <a:pPr algn="just"/>
            <a:endParaRPr lang="sl-SI" sz="2200" dirty="0" smtClean="0">
              <a:latin typeface="+mn-lt"/>
            </a:endParaRPr>
          </a:p>
          <a:p>
            <a:pPr algn="just"/>
            <a:endParaRPr lang="sl-SI" sz="2200" dirty="0">
              <a:latin typeface="+mn-lt"/>
            </a:endParaRPr>
          </a:p>
          <a:p>
            <a:pPr algn="just"/>
            <a:endParaRPr lang="sl-SI" sz="2200" dirty="0">
              <a:latin typeface="+mn-lt"/>
            </a:endParaRPr>
          </a:p>
        </p:txBody>
      </p:sp>
      <p:sp>
        <p:nvSpPr>
          <p:cNvPr id="2" name="Ograda številke diapozitiva 1"/>
          <p:cNvSpPr>
            <a:spLocks noGrp="1"/>
          </p:cNvSpPr>
          <p:nvPr>
            <p:ph type="sldNum" sz="quarter" idx="12"/>
          </p:nvPr>
        </p:nvSpPr>
        <p:spPr/>
        <p:txBody>
          <a:bodyPr/>
          <a:lstStyle/>
          <a:p>
            <a:pPr>
              <a:defRPr/>
            </a:pPr>
            <a:fld id="{F977720F-407A-45F3-82B7-240BD20D7741}" type="slidenum">
              <a:rPr lang="en-US" smtClean="0"/>
              <a:pPr>
                <a:defRPr/>
              </a:pPr>
              <a:t>8</a:t>
            </a:fld>
            <a:endParaRPr lang="en-US"/>
          </a:p>
        </p:txBody>
      </p:sp>
      <p:sp>
        <p:nvSpPr>
          <p:cNvPr id="12" name="Ograda vsebine 4"/>
          <p:cNvSpPr txBox="1">
            <a:spLocks/>
          </p:cNvSpPr>
          <p:nvPr/>
        </p:nvSpPr>
        <p:spPr bwMode="auto">
          <a:xfrm>
            <a:off x="736600" y="1967130"/>
            <a:ext cx="7848600" cy="456429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108000" tIns="0" rIns="108000" bIns="0" numCol="1" anchor="t" anchorCtr="0" compatLnSpc="1">
            <a:prstTxWarp prst="textNoShape">
              <a:avLst/>
            </a:prstTxWarp>
          </a:bodyPr>
          <a:lstStyle/>
          <a:p>
            <a:pPr marL="457200" lvl="0" indent="-457200">
              <a:buFontTx/>
              <a:buChar char="-"/>
            </a:pPr>
            <a:r>
              <a:rPr lang="sl-SI" sz="3200" dirty="0" smtClean="0">
                <a:solidFill>
                  <a:schemeClr val="tx2"/>
                </a:solidFill>
                <a:latin typeface="Calibri" pitchFamily="34" charset="0"/>
              </a:rPr>
              <a:t>najeti </a:t>
            </a:r>
            <a:r>
              <a:rPr lang="sl-SI" sz="3200" dirty="0">
                <a:solidFill>
                  <a:schemeClr val="tx2"/>
                </a:solidFill>
                <a:latin typeface="Calibri" pitchFamily="34" charset="0"/>
              </a:rPr>
              <a:t>komunikacijski vodi do lokalnih strežnikov z vsebinami globalnih </a:t>
            </a:r>
            <a:r>
              <a:rPr lang="sl-SI" sz="3200" dirty="0" smtClean="0">
                <a:solidFill>
                  <a:schemeClr val="tx2"/>
                </a:solidFill>
                <a:latin typeface="Calibri" pitchFamily="34" charset="0"/>
              </a:rPr>
              <a:t>ponudnikov</a:t>
            </a:r>
          </a:p>
          <a:p>
            <a:pPr marL="457200" lvl="0" indent="-457200">
              <a:buFontTx/>
              <a:buChar char="-"/>
            </a:pPr>
            <a:r>
              <a:rPr lang="sl-SI" sz="3200" dirty="0" smtClean="0">
                <a:solidFill>
                  <a:schemeClr val="tx2"/>
                </a:solidFill>
                <a:latin typeface="Calibri" pitchFamily="34" charset="0"/>
              </a:rPr>
              <a:t>najete </a:t>
            </a:r>
            <a:r>
              <a:rPr lang="sl-SI" sz="3200" dirty="0">
                <a:solidFill>
                  <a:schemeClr val="tx2"/>
                </a:solidFill>
                <a:latin typeface="Calibri" pitchFamily="34" charset="0"/>
              </a:rPr>
              <a:t>navidezne komunikacijske povezave (</a:t>
            </a:r>
            <a:r>
              <a:rPr lang="sl-SI" sz="3200" dirty="0" smtClean="0">
                <a:solidFill>
                  <a:schemeClr val="tx2"/>
                </a:solidFill>
                <a:latin typeface="Calibri" pitchFamily="34" charset="0"/>
              </a:rPr>
              <a:t>VPN)</a:t>
            </a:r>
          </a:p>
          <a:p>
            <a:pPr marL="457200" lvl="0" indent="-457200">
              <a:buFontTx/>
              <a:buChar char="-"/>
            </a:pPr>
            <a:r>
              <a:rPr lang="sl-SI" sz="3200" dirty="0" smtClean="0">
                <a:solidFill>
                  <a:schemeClr val="tx2"/>
                </a:solidFill>
                <a:latin typeface="Calibri" pitchFamily="34" charset="0"/>
              </a:rPr>
              <a:t>IT </a:t>
            </a:r>
            <a:r>
              <a:rPr lang="sl-SI" sz="3200" dirty="0">
                <a:solidFill>
                  <a:schemeClr val="tx2"/>
                </a:solidFill>
                <a:latin typeface="Calibri" pitchFamily="34" charset="0"/>
              </a:rPr>
              <a:t>infrastruktura za lokalno prisotnost globalnih </a:t>
            </a:r>
            <a:r>
              <a:rPr lang="sl-SI" sz="3200" dirty="0" smtClean="0">
                <a:solidFill>
                  <a:schemeClr val="tx2"/>
                </a:solidFill>
                <a:latin typeface="Calibri" pitchFamily="34" charset="0"/>
              </a:rPr>
              <a:t>vsebin</a:t>
            </a:r>
          </a:p>
          <a:p>
            <a:pPr marL="457200" lvl="0" indent="-457200">
              <a:buFontTx/>
              <a:buChar char="-"/>
            </a:pPr>
            <a:r>
              <a:rPr lang="sl-SI" sz="3200" dirty="0" smtClean="0">
                <a:solidFill>
                  <a:schemeClr val="tx2"/>
                </a:solidFill>
                <a:latin typeface="Calibri" pitchFamily="34" charset="0"/>
              </a:rPr>
              <a:t>ponudba </a:t>
            </a:r>
            <a:r>
              <a:rPr lang="sl-SI" sz="3200" dirty="0">
                <a:solidFill>
                  <a:schemeClr val="tx2"/>
                </a:solidFill>
                <a:latin typeface="Calibri" pitchFamily="34" charset="0"/>
              </a:rPr>
              <a:t>lastnih storitev in vsebin v okviru novih inovativnih poslovnih modelov</a:t>
            </a:r>
            <a:endParaRPr lang="sl-SI" sz="3200" dirty="0">
              <a:solidFill>
                <a:schemeClr val="tx2"/>
              </a:solidFill>
            </a:endParaRPr>
          </a:p>
        </p:txBody>
      </p:sp>
    </p:spTree>
    <p:extLst>
      <p:ext uri="{BB962C8B-B14F-4D97-AF65-F5344CB8AC3E}">
        <p14:creationId xmlns:p14="http://schemas.microsoft.com/office/powerpoint/2010/main" val="155665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3419841" y="293294"/>
            <a:ext cx="3569054" cy="553998"/>
          </a:xfrm>
        </p:spPr>
        <p:txBody>
          <a:bodyPr/>
          <a:lstStyle/>
          <a:p>
            <a:pPr algn="ctr"/>
            <a:r>
              <a:rPr lang="sl-SI" dirty="0" smtClean="0">
                <a:solidFill>
                  <a:srgbClr val="990000"/>
                </a:solidFill>
              </a:rPr>
              <a:t>Zakaj omejevanje?</a:t>
            </a:r>
            <a:endParaRPr lang="sl-SI" dirty="0">
              <a:solidFill>
                <a:srgbClr val="990000"/>
              </a:solidFill>
            </a:endParaRPr>
          </a:p>
        </p:txBody>
      </p:sp>
      <p:sp>
        <p:nvSpPr>
          <p:cNvPr id="6" name="Ograda vsebine 4"/>
          <p:cNvSpPr txBox="1">
            <a:spLocks/>
          </p:cNvSpPr>
          <p:nvPr/>
        </p:nvSpPr>
        <p:spPr bwMode="auto">
          <a:xfrm>
            <a:off x="1058388" y="1149635"/>
            <a:ext cx="7420594" cy="557184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108000" tIns="0" rIns="108000" bIns="0" numCol="1" anchor="t" anchorCtr="0" compatLnSpc="1">
            <a:prstTxWarp prst="textNoShape">
              <a:avLst/>
            </a:prstTxWarp>
          </a:bodyPr>
          <a:lstStyle/>
          <a:p>
            <a:r>
              <a:rPr lang="sl-SI" sz="3600" dirty="0"/>
              <a:t>Nevtralnost interneta je načelo, ki ponudnike dostopa do interneta </a:t>
            </a:r>
            <a:r>
              <a:rPr lang="sl-SI" sz="3600" dirty="0" smtClean="0"/>
              <a:t>res </a:t>
            </a:r>
            <a:r>
              <a:rPr lang="sl-SI" sz="3600" dirty="0" smtClean="0">
                <a:solidFill>
                  <a:srgbClr val="FF0000"/>
                </a:solidFill>
              </a:rPr>
              <a:t>omejuje </a:t>
            </a:r>
            <a:r>
              <a:rPr lang="sl-SI" sz="3600" dirty="0"/>
              <a:t>pri </a:t>
            </a:r>
            <a:r>
              <a:rPr lang="sl-SI" sz="3600" dirty="0" smtClean="0"/>
              <a:t>določenih komunikacijskih storitvah, povezovanju </a:t>
            </a:r>
            <a:r>
              <a:rPr lang="sl-SI" sz="3600" dirty="0"/>
              <a:t>dostopa in vsebinskih </a:t>
            </a:r>
            <a:r>
              <a:rPr lang="sl-SI" sz="3600" dirty="0" smtClean="0"/>
              <a:t>storitev.</a:t>
            </a:r>
          </a:p>
          <a:p>
            <a:pPr algn="ctr"/>
            <a:r>
              <a:rPr lang="sl-SI" sz="3600" dirty="0" smtClean="0">
                <a:solidFill>
                  <a:schemeClr val="tx2"/>
                </a:solidFill>
              </a:rPr>
              <a:t>VENDAR</a:t>
            </a:r>
          </a:p>
          <a:p>
            <a:r>
              <a:rPr lang="sl-SI" sz="3600" dirty="0" smtClean="0"/>
              <a:t>Razvoj </a:t>
            </a:r>
            <a:r>
              <a:rPr lang="sl-SI" sz="3600" dirty="0"/>
              <a:t>interneta dokazal, da je </a:t>
            </a:r>
            <a:r>
              <a:rPr lang="sl-SI" sz="3600" dirty="0" smtClean="0"/>
              <a:t>nevtralnost </a:t>
            </a:r>
            <a:r>
              <a:rPr lang="sl-SI" sz="3600" dirty="0" smtClean="0">
                <a:solidFill>
                  <a:srgbClr val="FF0000"/>
                </a:solidFill>
              </a:rPr>
              <a:t>potrebna</a:t>
            </a:r>
            <a:r>
              <a:rPr lang="sl-SI" sz="3600" dirty="0" smtClean="0"/>
              <a:t> </a:t>
            </a:r>
            <a:r>
              <a:rPr lang="sl-SI" sz="3600" dirty="0"/>
              <a:t>v </a:t>
            </a:r>
            <a:r>
              <a:rPr lang="sl-SI" sz="3600" dirty="0">
                <a:solidFill>
                  <a:schemeClr val="bg1"/>
                </a:solidFill>
              </a:rPr>
              <a:t>interesu končnih uporabnikov in nadaljnjega razvoja odprtega </a:t>
            </a:r>
            <a:r>
              <a:rPr lang="sl-SI" sz="3600" dirty="0" smtClean="0">
                <a:solidFill>
                  <a:schemeClr val="bg1"/>
                </a:solidFill>
              </a:rPr>
              <a:t>interneta.</a:t>
            </a:r>
            <a:endParaRPr lang="sl-SI" sz="3600" dirty="0">
              <a:solidFill>
                <a:schemeClr val="bg1"/>
              </a:solidFill>
            </a:endParaRPr>
          </a:p>
        </p:txBody>
      </p:sp>
      <p:sp>
        <p:nvSpPr>
          <p:cNvPr id="2" name="Ograda številke diapozitiva 1"/>
          <p:cNvSpPr>
            <a:spLocks noGrp="1"/>
          </p:cNvSpPr>
          <p:nvPr>
            <p:ph type="sldNum" sz="quarter" idx="12"/>
          </p:nvPr>
        </p:nvSpPr>
        <p:spPr/>
        <p:txBody>
          <a:bodyPr/>
          <a:lstStyle/>
          <a:p>
            <a:pPr>
              <a:defRPr/>
            </a:pPr>
            <a:fld id="{0A86DCFE-EDD6-4C46-A93D-CF06D8325D48}" type="slidenum">
              <a:rPr lang="sl-SI" smtClean="0"/>
              <a:pPr>
                <a:defRPr/>
              </a:pPr>
              <a:t>9</a:t>
            </a:fld>
            <a:endParaRPr lang="sl-SI"/>
          </a:p>
        </p:txBody>
      </p:sp>
    </p:spTree>
    <p:extLst>
      <p:ext uri="{BB962C8B-B14F-4D97-AF65-F5344CB8AC3E}">
        <p14:creationId xmlns:p14="http://schemas.microsoft.com/office/powerpoint/2010/main" val="3022564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2899</TotalTime>
  <Words>5689</Words>
  <Application>Microsoft Office PowerPoint</Application>
  <PresentationFormat>Diaprojekcija na zaslonu (4:3)</PresentationFormat>
  <Paragraphs>383</Paragraphs>
  <Slides>18</Slides>
  <Notes>18</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18</vt:i4>
      </vt:variant>
    </vt:vector>
  </HeadingPairs>
  <TitlesOfParts>
    <vt:vector size="24" baseType="lpstr">
      <vt:lpstr>Arial</vt:lpstr>
      <vt:lpstr>Republika</vt:lpstr>
      <vt:lpstr>Symbol</vt:lpstr>
      <vt:lpstr>Calibri</vt:lpstr>
      <vt:lpstr>Wingdings</vt:lpstr>
      <vt:lpstr>Custom Design</vt:lpstr>
      <vt:lpstr>NEVTRALNOST INTERNETA  med MOTIVI in REALNOSTJO</vt:lpstr>
      <vt:lpstr>PowerPointova predstavitev</vt:lpstr>
      <vt:lpstr>PowerPointova predstavitev</vt:lpstr>
      <vt:lpstr>PowerPointova predstavitev</vt:lpstr>
      <vt:lpstr>NEVTRALNOST INTERNETA ?</vt:lpstr>
      <vt:lpstr>PowerPointova predstavitev</vt:lpstr>
      <vt:lpstr>Cilj operaterjev omrežij</vt:lpstr>
      <vt:lpstr>PowerPointova predstavitev</vt:lpstr>
      <vt:lpstr>Zakaj omejevanje?</vt:lpstr>
      <vt:lpstr>PowerPointova predstavitev</vt:lpstr>
      <vt:lpstr>NEVTRALNOST INTERNETA V ZEKom-1</vt:lpstr>
      <vt:lpstr>203. člen ZEKom-1</vt:lpstr>
      <vt:lpstr>203. člen ZEKom-1</vt:lpstr>
      <vt:lpstr>203. člen ZEKom-1</vt:lpstr>
      <vt:lpstr>203. člen ZEKom-1</vt:lpstr>
      <vt:lpstr>PowerPointova predstavitev</vt:lpstr>
      <vt:lpstr>Prihodnost nevtralnosti interneta</vt:lpstr>
      <vt:lpstr>Hvala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dc:title>
  <dc:creator>Marjan Kavčič</dc:creator>
  <cp:lastModifiedBy>Turk Marijan</cp:lastModifiedBy>
  <cp:revision>243</cp:revision>
  <dcterms:created xsi:type="dcterms:W3CDTF">2014-04-22T14:22:45Z</dcterms:created>
  <dcterms:modified xsi:type="dcterms:W3CDTF">2014-05-13T09:28:56Z</dcterms:modified>
</cp:coreProperties>
</file>